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61" r:id="rId4"/>
    <p:sldId id="263" r:id="rId5"/>
    <p:sldId id="267" r:id="rId6"/>
    <p:sldId id="281" r:id="rId7"/>
    <p:sldId id="282" r:id="rId8"/>
    <p:sldId id="283" r:id="rId9"/>
    <p:sldId id="275" r:id="rId10"/>
    <p:sldId id="284" r:id="rId11"/>
    <p:sldId id="276" r:id="rId12"/>
    <p:sldId id="278" r:id="rId13"/>
    <p:sldId id="287" r:id="rId14"/>
    <p:sldId id="288" r:id="rId15"/>
    <p:sldId id="279" r:id="rId16"/>
    <p:sldId id="280"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470" y="-10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439D1D4-44B3-4CAB-9110-8604D48C65D8}" type="datetimeFigureOut">
              <a:rPr lang="en-US" smtClean="0"/>
              <a:pPr/>
              <a:t>3/28/2017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9F7719-4DB7-4035-BCE7-939B3DE82F9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39D1D4-44B3-4CAB-9110-8604D48C65D8}" type="datetimeFigureOut">
              <a:rPr lang="en-US" smtClean="0"/>
              <a:pPr/>
              <a:t>3/28/2017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9F7719-4DB7-4035-BCE7-939B3DE82F9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8439D1D4-44B3-4CAB-9110-8604D48C65D8}" type="datetimeFigureOut">
              <a:rPr lang="en-US" smtClean="0"/>
              <a:pPr/>
              <a:t>3/28/2017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9F7719-4DB7-4035-BCE7-939B3DE82F9A}" type="slidenum">
              <a:rPr lang="en-US" smtClean="0"/>
              <a:pPr/>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39D1D4-44B3-4CAB-9110-8604D48C65D8}" type="datetimeFigureOut">
              <a:rPr lang="en-US" smtClean="0"/>
              <a:pPr/>
              <a:t>3/28/2017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9F7719-4DB7-4035-BCE7-939B3DE82F9A}" type="slidenum">
              <a:rPr lang="en-US" smtClean="0"/>
              <a:pPr/>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439D1D4-44B3-4CAB-9110-8604D48C65D8}" type="datetimeFigureOut">
              <a:rPr lang="en-US" smtClean="0"/>
              <a:pPr/>
              <a:t>3/28/2017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9F7719-4DB7-4035-BCE7-939B3DE82F9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8439D1D4-44B3-4CAB-9110-8604D48C65D8}" type="datetimeFigureOut">
              <a:rPr lang="en-US" smtClean="0"/>
              <a:pPr/>
              <a:t>3/28/2017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9F7719-4DB7-4035-BCE7-939B3DE82F9A}" type="slidenum">
              <a:rPr lang="en-US" smtClean="0"/>
              <a:pPr/>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439D1D4-44B3-4CAB-9110-8604D48C65D8}" type="datetimeFigureOut">
              <a:rPr lang="en-US" smtClean="0"/>
              <a:pPr/>
              <a:t>3/28/2017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D9F7719-4DB7-4035-BCE7-939B3DE82F9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439D1D4-44B3-4CAB-9110-8604D48C65D8}" type="datetimeFigureOut">
              <a:rPr lang="en-US" smtClean="0"/>
              <a:pPr/>
              <a:t>3/28/2017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D9F7719-4DB7-4035-BCE7-939B3DE82F9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8439D1D4-44B3-4CAB-9110-8604D48C65D8}" type="datetimeFigureOut">
              <a:rPr lang="en-US" smtClean="0"/>
              <a:pPr/>
              <a:t>3/28/2017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D9F7719-4DB7-4035-BCE7-939B3DE82F9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8439D1D4-44B3-4CAB-9110-8604D48C65D8}" type="datetimeFigureOut">
              <a:rPr lang="en-US" smtClean="0"/>
              <a:pPr/>
              <a:t>3/28/2017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9F7719-4DB7-4035-BCE7-939B3DE82F9A}" type="slidenum">
              <a:rPr lang="en-US" smtClean="0"/>
              <a:pPr/>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39D1D4-44B3-4CAB-9110-8604D48C65D8}" type="datetimeFigureOut">
              <a:rPr lang="en-US" smtClean="0"/>
              <a:pPr/>
              <a:t>3/28/2017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9F7719-4DB7-4035-BCE7-939B3DE82F9A}" type="slidenum">
              <a:rPr lang="en-US" smtClean="0"/>
              <a:pPr/>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8439D1D4-44B3-4CAB-9110-8604D48C65D8}" type="datetimeFigureOut">
              <a:rPr lang="en-US" smtClean="0"/>
              <a:pPr/>
              <a:t>3/28/2017</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9D9F7719-4DB7-4035-BCE7-939B3DE82F9A}" type="slidenum">
              <a:rPr lang="en-US" smtClean="0"/>
              <a:pPr/>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528" y="2492896"/>
            <a:ext cx="8424936" cy="1512168"/>
          </a:xfrm>
        </p:spPr>
        <p:style>
          <a:lnRef idx="1">
            <a:schemeClr val="accent2"/>
          </a:lnRef>
          <a:fillRef idx="2">
            <a:schemeClr val="accent2"/>
          </a:fillRef>
          <a:effectRef idx="1">
            <a:schemeClr val="accent2"/>
          </a:effectRef>
          <a:fontRef idx="minor">
            <a:schemeClr val="dk1"/>
          </a:fontRef>
        </p:style>
        <p:txBody>
          <a:bodyPr>
            <a:normAutofit/>
          </a:bodyPr>
          <a:lstStyle/>
          <a:p>
            <a:r>
              <a:rPr lang="fr-FR" b="1" dirty="0" smtClean="0"/>
              <a:t>PROCESSUS DE L’EVALUATION AU BURKINA FASO</a:t>
            </a:r>
            <a:endParaRPr lang="en-US" b="1" dirty="0"/>
          </a:p>
        </p:txBody>
      </p:sp>
      <p:sp>
        <p:nvSpPr>
          <p:cNvPr id="3" name="Subtitle 2"/>
          <p:cNvSpPr>
            <a:spLocks noGrp="1"/>
          </p:cNvSpPr>
          <p:nvPr>
            <p:ph type="subTitle" idx="1"/>
          </p:nvPr>
        </p:nvSpPr>
        <p:spPr>
          <a:xfrm>
            <a:off x="467544" y="4437112"/>
            <a:ext cx="8208912" cy="1689224"/>
          </a:xfrm>
        </p:spPr>
        <p:txBody>
          <a:bodyPr>
            <a:normAutofit/>
          </a:bodyPr>
          <a:lstStyle/>
          <a:p>
            <a:r>
              <a:rPr lang="fr-FR" sz="2400" b="1" dirty="0" smtClean="0"/>
              <a:t>KOITA </a:t>
            </a:r>
            <a:r>
              <a:rPr lang="fr-FR" sz="2400" b="1" dirty="0" err="1" smtClean="0"/>
              <a:t>Wasso</a:t>
            </a:r>
            <a:r>
              <a:rPr lang="fr-FR" sz="2400" b="1" dirty="0" smtClean="0"/>
              <a:t> Wenceslas, </a:t>
            </a:r>
          </a:p>
          <a:p>
            <a:r>
              <a:rPr lang="fr-FR" b="1" dirty="0" smtClean="0"/>
              <a:t>Directeur Du Suivi et de l’Evaluation des Politiques Publiques au Ministère de l’Economie, des Finances et du Développement </a:t>
            </a:r>
            <a:endParaRPr lang="en-US" b="1" dirty="0"/>
          </a:p>
        </p:txBody>
      </p:sp>
      <p:sp>
        <p:nvSpPr>
          <p:cNvPr id="4" name="TextBox 3"/>
          <p:cNvSpPr txBox="1"/>
          <p:nvPr/>
        </p:nvSpPr>
        <p:spPr>
          <a:xfrm>
            <a:off x="2238440" y="1430318"/>
            <a:ext cx="6347306" cy="523220"/>
          </a:xfrm>
          <a:prstGeom prst="rect">
            <a:avLst/>
          </a:prstGeom>
          <a:noFill/>
        </p:spPr>
        <p:txBody>
          <a:bodyPr wrap="square" rtlCol="0">
            <a:spAutoFit/>
          </a:bodyPr>
          <a:lstStyle/>
          <a:p>
            <a:pPr algn="ctr"/>
            <a:r>
              <a:rPr lang="en-ZA" sz="2800" b="1" dirty="0"/>
              <a:t>8</a:t>
            </a:r>
            <a:r>
              <a:rPr lang="en-ZA" sz="2800" b="1" baseline="30000" dirty="0"/>
              <a:t>th</a:t>
            </a:r>
            <a:r>
              <a:rPr lang="en-ZA" sz="2800" b="1" dirty="0"/>
              <a:t> </a:t>
            </a:r>
            <a:r>
              <a:rPr lang="en-ZA" sz="2800" b="1" dirty="0" err="1"/>
              <a:t>AfrEA</a:t>
            </a:r>
            <a:r>
              <a:rPr lang="en-ZA" sz="2800" b="1" dirty="0"/>
              <a:t> International Conference </a:t>
            </a:r>
            <a:r>
              <a:rPr lang="en-ZA" sz="2800" b="1" dirty="0" smtClean="0"/>
              <a:t>2017</a:t>
            </a:r>
          </a:p>
        </p:txBody>
      </p:sp>
      <p:pic>
        <p:nvPicPr>
          <p:cNvPr id="5" name="Picture 16"/>
          <p:cNvPicPr/>
          <p:nvPr/>
        </p:nvPicPr>
        <p:blipFill>
          <a:blip r:embed="rId2" cstate="print">
            <a:extLst>
              <a:ext uri="{28A0092B-C50C-407E-A947-70E740481C1C}">
                <a14:useLocalDpi xmlns:a14="http://schemas.microsoft.com/office/drawing/2010/main" xmlns="" val="0"/>
              </a:ext>
            </a:extLst>
          </a:blip>
          <a:stretch>
            <a:fillRect/>
          </a:stretch>
        </p:blipFill>
        <p:spPr bwMode="auto">
          <a:xfrm>
            <a:off x="323528" y="1150981"/>
            <a:ext cx="1914912" cy="909867"/>
          </a:xfrm>
          <a:prstGeom prst="rect">
            <a:avLst/>
          </a:prstGeom>
          <a:noFill/>
          <a:ln>
            <a:noFill/>
          </a:ln>
        </p:spPr>
      </p:pic>
      <p:pic>
        <p:nvPicPr>
          <p:cNvPr id="6" name="Picture 5"/>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283968" y="222842"/>
            <a:ext cx="1130177" cy="120747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16366623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251521" y="1844824"/>
            <a:ext cx="8640960" cy="4752528"/>
          </a:xfrm>
        </p:spPr>
        <p:txBody>
          <a:bodyPr>
            <a:normAutofit fontScale="92500" lnSpcReduction="10000"/>
          </a:bodyPr>
          <a:lstStyle/>
          <a:p>
            <a:pPr marL="301943" lvl="1" indent="0">
              <a:buNone/>
            </a:pPr>
            <a:r>
              <a:rPr lang="fr-FR" sz="3000" b="1" dirty="0"/>
              <a:t>beaucoup d’initiatives et actions dans le domaine du suivi-évaluation </a:t>
            </a:r>
            <a:endParaRPr lang="en-US" sz="2600" dirty="0"/>
          </a:p>
          <a:p>
            <a:pPr lvl="0" algn="just"/>
            <a:r>
              <a:rPr lang="fr-FR" sz="2600" dirty="0"/>
              <a:t>suivi évaluation des projets et programmes (supervision des projets et programmes, organisation des assemblées générales des projets et programmes, production de rapport trimestrielles sur l’exécution des projets et programmes, productions de rapports d’exécution du PIP,)</a:t>
            </a:r>
            <a:endParaRPr lang="en-US" sz="2600" dirty="0"/>
          </a:p>
          <a:p>
            <a:endParaRPr lang="en-US" sz="2800" dirty="0"/>
          </a:p>
          <a:p>
            <a:pPr algn="just"/>
            <a:r>
              <a:rPr lang="fr-FR" sz="2600" dirty="0"/>
              <a:t>suivi évaluation des politiques publiques (production de rapport sur les OMD/ODD/Agenda 2063 de l’Union Africaine, perspective d’élaboration d’une politique nationale de l’évaluation…)</a:t>
            </a:r>
            <a:endParaRPr lang="en-US" sz="2200" dirty="0"/>
          </a:p>
          <a:p>
            <a:endParaRPr lang="fr-FR" dirty="0"/>
          </a:p>
        </p:txBody>
      </p:sp>
      <p:sp>
        <p:nvSpPr>
          <p:cNvPr id="3" name="Titre 2"/>
          <p:cNvSpPr>
            <a:spLocks noGrp="1"/>
          </p:cNvSpPr>
          <p:nvPr>
            <p:ph type="title"/>
          </p:nvPr>
        </p:nvSpPr>
        <p:spPr/>
        <p:txBody>
          <a:bodyPr>
            <a:normAutofit fontScale="90000"/>
          </a:bodyPr>
          <a:lstStyle/>
          <a:p>
            <a:r>
              <a:rPr lang="fr-FR" dirty="0"/>
              <a:t>Forces et faiblesses du système de Suivi-évaluation</a:t>
            </a:r>
          </a:p>
        </p:txBody>
      </p:sp>
    </p:spTree>
    <p:extLst>
      <p:ext uri="{BB962C8B-B14F-4D97-AF65-F5344CB8AC3E}">
        <p14:creationId xmlns:p14="http://schemas.microsoft.com/office/powerpoint/2010/main" xmlns="" val="13311209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2" y="1844824"/>
            <a:ext cx="8712967" cy="4896544"/>
          </a:xfrm>
        </p:spPr>
        <p:txBody>
          <a:bodyPr>
            <a:normAutofit/>
          </a:bodyPr>
          <a:lstStyle/>
          <a:p>
            <a:r>
              <a:rPr lang="fr-FR" b="1" dirty="0" smtClean="0"/>
              <a:t>Faiblesses</a:t>
            </a:r>
          </a:p>
          <a:p>
            <a:r>
              <a:rPr lang="fr-FR" dirty="0" smtClean="0"/>
              <a:t>Faiblesse voire absence </a:t>
            </a:r>
            <a:r>
              <a:rPr lang="fr-FR" dirty="0"/>
              <a:t>de synergie d’actions entre </a:t>
            </a:r>
            <a:r>
              <a:rPr lang="fr-FR" dirty="0" smtClean="0"/>
              <a:t>les différents systèmes (</a:t>
            </a:r>
            <a:r>
              <a:rPr lang="fr-FR" dirty="0" err="1" smtClean="0"/>
              <a:t>pb</a:t>
            </a:r>
            <a:r>
              <a:rPr lang="fr-FR" dirty="0" smtClean="0"/>
              <a:t> de cohérence, implication </a:t>
            </a:r>
            <a:r>
              <a:rPr lang="fr-FR" dirty="0"/>
              <a:t>des mêmes acteurs</a:t>
            </a:r>
            <a:r>
              <a:rPr lang="fr-FR" dirty="0" smtClean="0"/>
              <a:t>) ;</a:t>
            </a:r>
            <a:r>
              <a:rPr lang="fr-FR" i="1" dirty="0"/>
              <a:t> </a:t>
            </a:r>
            <a:endParaRPr lang="fr-FR" i="1" dirty="0" smtClean="0"/>
          </a:p>
          <a:p>
            <a:r>
              <a:rPr lang="fr-FR" i="1" dirty="0" smtClean="0"/>
              <a:t>l’inexistence </a:t>
            </a:r>
            <a:r>
              <a:rPr lang="fr-FR" i="1" dirty="0"/>
              <a:t>d’un véritable système de suivi-évaluation qui intègre de manière harmonieuse les différentes composantes du système</a:t>
            </a:r>
            <a:endParaRPr lang="en-US" dirty="0"/>
          </a:p>
          <a:p>
            <a:pPr lvl="0"/>
            <a:r>
              <a:rPr lang="fr-FR" dirty="0" smtClean="0"/>
              <a:t>Faiblesse dans l’exploitation </a:t>
            </a:r>
            <a:r>
              <a:rPr lang="fr-FR" dirty="0"/>
              <a:t>des résultats du suivi évaluation pour rectifier le tir</a:t>
            </a:r>
            <a:endParaRPr lang="en-US" dirty="0"/>
          </a:p>
          <a:p>
            <a:pPr lvl="0"/>
            <a:r>
              <a:rPr lang="fr-FR" dirty="0" smtClean="0"/>
              <a:t>Faible capitalisation des acquis du dispositif national d’évaluation: (CSLP, SCADD, PNDES)</a:t>
            </a:r>
          </a:p>
          <a:p>
            <a:r>
              <a:rPr lang="fr-FR" dirty="0"/>
              <a:t>La faible culture de l’évaluation : accent mis sur « </a:t>
            </a:r>
            <a:r>
              <a:rPr lang="fr-FR" dirty="0" smtClean="0"/>
              <a:t>l’</a:t>
            </a:r>
            <a:r>
              <a:rPr lang="fr-FR" dirty="0"/>
              <a:t>e</a:t>
            </a:r>
            <a:r>
              <a:rPr lang="fr-FR" dirty="0" smtClean="0"/>
              <a:t>xécution des actions », </a:t>
            </a:r>
            <a:r>
              <a:rPr lang="fr-FR" dirty="0"/>
              <a:t>le suivi est traité en </a:t>
            </a:r>
            <a:r>
              <a:rPr lang="fr-FR" dirty="0" smtClean="0"/>
              <a:t>résiduel</a:t>
            </a:r>
          </a:p>
          <a:p>
            <a:pPr lvl="0"/>
            <a:endParaRPr lang="en-US" dirty="0"/>
          </a:p>
        </p:txBody>
      </p:sp>
      <p:sp>
        <p:nvSpPr>
          <p:cNvPr id="3" name="Title 2"/>
          <p:cNvSpPr>
            <a:spLocks noGrp="1"/>
          </p:cNvSpPr>
          <p:nvPr>
            <p:ph type="title"/>
          </p:nvPr>
        </p:nvSpPr>
        <p:spPr/>
        <p:txBody>
          <a:bodyPr>
            <a:normAutofit fontScale="90000"/>
          </a:bodyPr>
          <a:lstStyle/>
          <a:p>
            <a:r>
              <a:rPr lang="fr-FR" dirty="0" smtClean="0"/>
              <a:t>Forces et faiblesses du système de Suivi-évaluation (suite)</a:t>
            </a:r>
            <a:endParaRPr lang="en-US" dirty="0"/>
          </a:p>
        </p:txBody>
      </p:sp>
    </p:spTree>
    <p:extLst>
      <p:ext uri="{BB962C8B-B14F-4D97-AF65-F5344CB8AC3E}">
        <p14:creationId xmlns:p14="http://schemas.microsoft.com/office/powerpoint/2010/main" xmlns="" val="20300243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2" y="2132856"/>
            <a:ext cx="8712967" cy="4608511"/>
          </a:xfrm>
        </p:spPr>
        <p:txBody>
          <a:bodyPr/>
          <a:lstStyle/>
          <a:p>
            <a:r>
              <a:rPr lang="fr-FR" b="1" dirty="0"/>
              <a:t>Facteurs explicatifs des insuffisances</a:t>
            </a:r>
            <a:endParaRPr lang="en-US" dirty="0"/>
          </a:p>
          <a:p>
            <a:r>
              <a:rPr lang="fr-FR" b="1" dirty="0"/>
              <a:t> </a:t>
            </a:r>
            <a:r>
              <a:rPr lang="fr-FR" dirty="0" smtClean="0"/>
              <a:t>Faiblesse </a:t>
            </a:r>
            <a:r>
              <a:rPr lang="fr-FR" dirty="0"/>
              <a:t>des ressources </a:t>
            </a:r>
            <a:r>
              <a:rPr lang="fr-FR" dirty="0" smtClean="0"/>
              <a:t>du budget de l’Etat destinées au suivi-évaluation; d’où la non </a:t>
            </a:r>
            <a:r>
              <a:rPr lang="fr-FR" dirty="0"/>
              <a:t>réalisation des programmes </a:t>
            </a:r>
            <a:r>
              <a:rPr lang="fr-FR" dirty="0" smtClean="0"/>
              <a:t>d’évaluation </a:t>
            </a:r>
            <a:endParaRPr lang="en-US" dirty="0"/>
          </a:p>
          <a:p>
            <a:pPr lvl="0"/>
            <a:r>
              <a:rPr lang="fr-FR" dirty="0"/>
              <a:t>Absence d’une véritable vision (politique) en matière </a:t>
            </a:r>
            <a:r>
              <a:rPr lang="fr-FR" dirty="0" smtClean="0"/>
              <a:t>d’évaluation ;</a:t>
            </a:r>
            <a:endParaRPr lang="en-US" dirty="0"/>
          </a:p>
          <a:p>
            <a:r>
              <a:rPr lang="fr-FR" dirty="0"/>
              <a:t>Faible utilisation des évaluations réalisées d’où le désintérêt envers les </a:t>
            </a:r>
            <a:r>
              <a:rPr lang="fr-FR" dirty="0" smtClean="0"/>
              <a:t>évaluations</a:t>
            </a:r>
            <a:endParaRPr lang="en-US" dirty="0"/>
          </a:p>
        </p:txBody>
      </p:sp>
      <p:sp>
        <p:nvSpPr>
          <p:cNvPr id="3" name="Title 2"/>
          <p:cNvSpPr>
            <a:spLocks noGrp="1"/>
          </p:cNvSpPr>
          <p:nvPr>
            <p:ph type="title"/>
          </p:nvPr>
        </p:nvSpPr>
        <p:spPr/>
        <p:txBody>
          <a:bodyPr>
            <a:normAutofit fontScale="90000"/>
          </a:bodyPr>
          <a:lstStyle/>
          <a:p>
            <a:r>
              <a:rPr lang="fr-FR" dirty="0"/>
              <a:t>Forces et faiblesses du système de Suivi-évaluation (suite)</a:t>
            </a:r>
            <a:endParaRPr lang="en-US" dirty="0"/>
          </a:p>
        </p:txBody>
      </p:sp>
    </p:spTree>
    <p:extLst>
      <p:ext uri="{BB962C8B-B14F-4D97-AF65-F5344CB8AC3E}">
        <p14:creationId xmlns:p14="http://schemas.microsoft.com/office/powerpoint/2010/main" xmlns="" val="18416710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251521" y="1700808"/>
            <a:ext cx="8640960" cy="4824536"/>
          </a:xfrm>
        </p:spPr>
        <p:txBody>
          <a:bodyPr>
            <a:normAutofit fontScale="92500" lnSpcReduction="10000"/>
          </a:bodyPr>
          <a:lstStyle/>
          <a:p>
            <a:pPr lvl="1"/>
            <a:r>
              <a:rPr lang="fr-FR" sz="2400" b="1" dirty="0"/>
              <a:t>Défis </a:t>
            </a:r>
            <a:endParaRPr lang="fr-FR" sz="2000" dirty="0"/>
          </a:p>
          <a:p>
            <a:pPr marL="0" indent="0">
              <a:buNone/>
            </a:pPr>
            <a:r>
              <a:rPr lang="fr-FR" dirty="0"/>
              <a:t>Les grands défis relevé sont au nombre de six (06)  de il s’agit: </a:t>
            </a:r>
            <a:endParaRPr lang="fr-FR" sz="1800" dirty="0"/>
          </a:p>
          <a:p>
            <a:pPr lvl="0"/>
            <a:r>
              <a:rPr lang="fr-FR" dirty="0"/>
              <a:t>du défaut d’institutionnalisation qui amplifie l’asymétrie entre l’offre et la demande d’évaluation ; </a:t>
            </a:r>
            <a:endParaRPr lang="fr-FR" sz="1800" dirty="0"/>
          </a:p>
          <a:p>
            <a:pPr lvl="0"/>
            <a:r>
              <a:rPr lang="fr-FR" dirty="0"/>
              <a:t>de la difficile contextualisation des choix stratégiques contraignant à la promotion d’une culture d’évaluation des politiques publiques ; </a:t>
            </a:r>
            <a:endParaRPr lang="fr-FR" sz="1800" dirty="0"/>
          </a:p>
          <a:p>
            <a:pPr lvl="0"/>
            <a:r>
              <a:rPr lang="fr-FR" dirty="0"/>
              <a:t>les contraintes théoriques de la transférabilité des outils méthodologiques ; </a:t>
            </a:r>
            <a:endParaRPr lang="fr-FR" sz="1800" dirty="0"/>
          </a:p>
          <a:p>
            <a:pPr lvl="0"/>
            <a:r>
              <a:rPr lang="fr-FR" dirty="0"/>
              <a:t>la qualité et le rôle des acteurs dans l’évaluation des politiques publiques ;</a:t>
            </a:r>
            <a:endParaRPr lang="fr-FR" sz="1800" dirty="0"/>
          </a:p>
          <a:p>
            <a:pPr lvl="0"/>
            <a:r>
              <a:rPr lang="fr-FR" dirty="0"/>
              <a:t>le renforcement des capacités des cadres intervenant dans le domaine de l’évaluation ;</a:t>
            </a:r>
            <a:endParaRPr lang="fr-FR" sz="1800" dirty="0"/>
          </a:p>
          <a:p>
            <a:pPr lvl="0"/>
            <a:r>
              <a:rPr lang="fr-FR" dirty="0"/>
              <a:t>le renforcement de la coordination au niveau de la fonction évaluation.</a:t>
            </a:r>
            <a:endParaRPr lang="fr-FR" sz="1800" dirty="0"/>
          </a:p>
        </p:txBody>
      </p:sp>
      <p:sp>
        <p:nvSpPr>
          <p:cNvPr id="3" name="Titre 2"/>
          <p:cNvSpPr>
            <a:spLocks noGrp="1"/>
          </p:cNvSpPr>
          <p:nvPr>
            <p:ph type="title"/>
          </p:nvPr>
        </p:nvSpPr>
        <p:spPr/>
        <p:txBody>
          <a:bodyPr/>
          <a:lstStyle/>
          <a:p>
            <a:r>
              <a:rPr lang="fr-FR" dirty="0" smtClean="0"/>
              <a:t>DEFIS ET RECOMMANDATIONS </a:t>
            </a:r>
            <a:endParaRPr lang="fr-FR" dirty="0"/>
          </a:p>
        </p:txBody>
      </p:sp>
    </p:spTree>
    <p:extLst>
      <p:ext uri="{BB962C8B-B14F-4D97-AF65-F5344CB8AC3E}">
        <p14:creationId xmlns:p14="http://schemas.microsoft.com/office/powerpoint/2010/main" xmlns="" val="4947500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251521" y="1700808"/>
            <a:ext cx="8640960" cy="4824536"/>
          </a:xfrm>
        </p:spPr>
        <p:txBody>
          <a:bodyPr>
            <a:normAutofit/>
          </a:bodyPr>
          <a:lstStyle/>
          <a:p>
            <a:pPr marL="0" indent="0">
              <a:buNone/>
            </a:pPr>
            <a:r>
              <a:rPr lang="fr-FR" sz="2800" b="1" dirty="0" smtClean="0"/>
              <a:t>Recommandations </a:t>
            </a:r>
          </a:p>
          <a:p>
            <a:pPr marL="0" indent="0">
              <a:buNone/>
            </a:pPr>
            <a:r>
              <a:rPr lang="fr-FR" dirty="0" smtClean="0"/>
              <a:t>De </a:t>
            </a:r>
            <a:r>
              <a:rPr lang="fr-FR" dirty="0"/>
              <a:t>ce qui précède, il serait opportun pour le Burkina Faso de :</a:t>
            </a:r>
            <a:endParaRPr lang="fr-FR" sz="1800" dirty="0"/>
          </a:p>
          <a:p>
            <a:pPr lvl="0"/>
            <a:r>
              <a:rPr lang="fr-FR" dirty="0"/>
              <a:t>Réaliser une étude diagnostique des capacités évaluatives ;</a:t>
            </a:r>
            <a:endParaRPr lang="fr-FR" sz="1800" dirty="0"/>
          </a:p>
          <a:p>
            <a:pPr lvl="0"/>
            <a:r>
              <a:rPr lang="fr-FR" dirty="0"/>
              <a:t>renforcer le cadre institutionnel et mettre en place un cadre légal pour l’évaluation ; </a:t>
            </a:r>
            <a:endParaRPr lang="fr-FR" sz="1800" dirty="0"/>
          </a:p>
          <a:p>
            <a:pPr lvl="0"/>
            <a:r>
              <a:rPr lang="fr-FR" dirty="0"/>
              <a:t>promouvoir la culture de l’évaluation ; </a:t>
            </a:r>
            <a:endParaRPr lang="fr-FR" sz="1800" dirty="0"/>
          </a:p>
          <a:p>
            <a:pPr lvl="0"/>
            <a:r>
              <a:rPr lang="fr-FR" dirty="0"/>
              <a:t>renforcer les capacités des acteurs nationaux pour passer de la théorie à la pratique du suivi et de l’évaluation.</a:t>
            </a:r>
            <a:endParaRPr lang="fr-FR" sz="1800" dirty="0"/>
          </a:p>
          <a:p>
            <a:pPr lvl="1"/>
            <a:endParaRPr lang="fr-FR" sz="1800" dirty="0"/>
          </a:p>
        </p:txBody>
      </p:sp>
      <p:sp>
        <p:nvSpPr>
          <p:cNvPr id="3" name="Titre 2"/>
          <p:cNvSpPr>
            <a:spLocks noGrp="1"/>
          </p:cNvSpPr>
          <p:nvPr>
            <p:ph type="title"/>
          </p:nvPr>
        </p:nvSpPr>
        <p:spPr/>
        <p:txBody>
          <a:bodyPr/>
          <a:lstStyle/>
          <a:p>
            <a:r>
              <a:rPr lang="fr-FR" dirty="0" smtClean="0"/>
              <a:t>DEFIS ET RECOMMANDATIONS </a:t>
            </a:r>
            <a:endParaRPr lang="fr-FR" dirty="0"/>
          </a:p>
        </p:txBody>
      </p:sp>
    </p:spTree>
    <p:extLst>
      <p:ext uri="{BB962C8B-B14F-4D97-AF65-F5344CB8AC3E}">
        <p14:creationId xmlns:p14="http://schemas.microsoft.com/office/powerpoint/2010/main" xmlns="" val="172396347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2" y="1412776"/>
            <a:ext cx="8784975" cy="5256584"/>
          </a:xfrm>
        </p:spPr>
        <p:txBody>
          <a:bodyPr>
            <a:normAutofit fontScale="92500" lnSpcReduction="10000"/>
          </a:bodyPr>
          <a:lstStyle/>
          <a:p>
            <a:r>
              <a:rPr lang="fr-FR" b="1" dirty="0"/>
              <a:t> </a:t>
            </a:r>
            <a:r>
              <a:rPr lang="fr-FR" dirty="0" smtClean="0"/>
              <a:t>Approfondir </a:t>
            </a:r>
            <a:r>
              <a:rPr lang="fr-FR" dirty="0"/>
              <a:t>le </a:t>
            </a:r>
            <a:r>
              <a:rPr lang="fr-FR" dirty="0" smtClean="0"/>
              <a:t>diagnostic pour mieux comprendre les facteurs de freinage du suivi-évaluation</a:t>
            </a:r>
            <a:endParaRPr lang="en-US" dirty="0"/>
          </a:p>
          <a:p>
            <a:pPr lvl="0"/>
            <a:r>
              <a:rPr lang="fr-FR" dirty="0"/>
              <a:t>Elaborer une politique nationale de l’évaluation avec une vision claire et une stratégie de mise œuvre, définissant clairement les responsabilités de chaque </a:t>
            </a:r>
            <a:r>
              <a:rPr lang="fr-FR" dirty="0" smtClean="0"/>
              <a:t>acteur et mettant en </a:t>
            </a:r>
            <a:r>
              <a:rPr lang="fr-FR" dirty="0"/>
              <a:t>cohérente les différents systèmes.</a:t>
            </a:r>
            <a:endParaRPr lang="en-US" dirty="0"/>
          </a:p>
          <a:p>
            <a:r>
              <a:rPr lang="fr-FR" dirty="0" smtClean="0"/>
              <a:t>Prévoir pour chaque programme les ressources nécessaires au suivi- évaluation</a:t>
            </a:r>
          </a:p>
          <a:p>
            <a:r>
              <a:rPr lang="fr-FR" dirty="0" smtClean="0"/>
              <a:t>Poursuivre le renforcement des capacités en matière de suivi-évaluation.</a:t>
            </a:r>
          </a:p>
          <a:p>
            <a:pPr lvl="0"/>
            <a:r>
              <a:rPr lang="fr-FR" dirty="0"/>
              <a:t>Poursuivre la tenue des journées Burkinabè de l’évaluation ;</a:t>
            </a:r>
          </a:p>
          <a:p>
            <a:pPr lvl="0"/>
            <a:r>
              <a:rPr lang="fr-FR" dirty="0"/>
              <a:t>Elaborer sur la base des principales conclusions de l’étude diagnostic : Un plan d’actions pour l’institutionnalisation de l’évaluation des politiques publiques ; Une stratégie cohérente de renforcement des capacités évaluatives nationales.</a:t>
            </a:r>
          </a:p>
          <a:p>
            <a:endParaRPr lang="en-US" dirty="0"/>
          </a:p>
        </p:txBody>
      </p:sp>
      <p:sp>
        <p:nvSpPr>
          <p:cNvPr id="3" name="Title 2"/>
          <p:cNvSpPr>
            <a:spLocks noGrp="1"/>
          </p:cNvSpPr>
          <p:nvPr>
            <p:ph type="title"/>
          </p:nvPr>
        </p:nvSpPr>
        <p:spPr/>
        <p:txBody>
          <a:bodyPr>
            <a:normAutofit fontScale="90000"/>
          </a:bodyPr>
          <a:lstStyle/>
          <a:p>
            <a:r>
              <a:rPr lang="fr-FR" dirty="0" smtClean="0"/>
              <a:t>Conclusion et pistes d’amélioration</a:t>
            </a:r>
            <a:endParaRPr lang="en-US" dirty="0"/>
          </a:p>
        </p:txBody>
      </p:sp>
    </p:spTree>
    <p:extLst>
      <p:ext uri="{BB962C8B-B14F-4D97-AF65-F5344CB8AC3E}">
        <p14:creationId xmlns:p14="http://schemas.microsoft.com/office/powerpoint/2010/main" xmlns="" val="5613941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fr-FR" dirty="0" smtClean="0"/>
              <a:t>Merci de votre aimable attention</a:t>
            </a:r>
            <a:endParaRPr lang="en-US" dirty="0"/>
          </a:p>
        </p:txBody>
      </p:sp>
      <p:pic>
        <p:nvPicPr>
          <p:cNvPr id="4" name="Image 7" descr="http://content.presentermedia.com/files/clipart/00003000/3831/talking_a_bow_pc_md_wm.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304255" y="2204864"/>
            <a:ext cx="4535487" cy="3816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22661273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1" y="1700809"/>
            <a:ext cx="8640960" cy="4032448"/>
          </a:xfrm>
        </p:spPr>
        <p:txBody>
          <a:bodyPr>
            <a:noAutofit/>
          </a:bodyPr>
          <a:lstStyle/>
          <a:p>
            <a:r>
              <a:rPr lang="fr-FR" sz="2800" dirty="0" smtClean="0"/>
              <a:t>Introduction</a:t>
            </a:r>
          </a:p>
          <a:p>
            <a:r>
              <a:rPr lang="fr-FR" sz="2800" dirty="0"/>
              <a:t>Organisation du suivi-évaluation au Burkina Faso </a:t>
            </a:r>
            <a:endParaRPr lang="fr-FR" sz="2800" dirty="0" smtClean="0"/>
          </a:p>
          <a:p>
            <a:r>
              <a:rPr lang="fr-FR" sz="2800" dirty="0" smtClean="0"/>
              <a:t>Analyse </a:t>
            </a:r>
            <a:r>
              <a:rPr lang="fr-FR" sz="2800" dirty="0"/>
              <a:t>du système de suivi et de </a:t>
            </a:r>
            <a:r>
              <a:rPr lang="fr-FR" sz="2800" dirty="0" smtClean="0"/>
              <a:t>l’évaluation</a:t>
            </a:r>
          </a:p>
          <a:p>
            <a:r>
              <a:rPr lang="fr-FR" sz="2800" dirty="0"/>
              <a:t>Forces et faiblesses du système de Suivi-évaluation</a:t>
            </a:r>
            <a:r>
              <a:rPr lang="fr-FR" sz="2800" dirty="0" smtClean="0"/>
              <a:t> </a:t>
            </a:r>
          </a:p>
          <a:p>
            <a:r>
              <a:rPr lang="fr-FR" sz="2800" dirty="0"/>
              <a:t>DEFIS ET RECOMMANDATIONS </a:t>
            </a:r>
            <a:endParaRPr lang="fr-FR" sz="2800" dirty="0" smtClean="0"/>
          </a:p>
          <a:p>
            <a:r>
              <a:rPr lang="fr-FR" sz="2800" dirty="0" smtClean="0"/>
              <a:t>Conclusion </a:t>
            </a:r>
          </a:p>
        </p:txBody>
      </p:sp>
      <p:sp>
        <p:nvSpPr>
          <p:cNvPr id="3" name="Title 2"/>
          <p:cNvSpPr>
            <a:spLocks noGrp="1"/>
          </p:cNvSpPr>
          <p:nvPr>
            <p:ph type="title"/>
          </p:nvPr>
        </p:nvSpPr>
        <p:spPr/>
        <p:txBody>
          <a:bodyPr/>
          <a:lstStyle/>
          <a:p>
            <a:r>
              <a:rPr lang="fr-FR" dirty="0" smtClean="0"/>
              <a:t>Plan de présentation</a:t>
            </a:r>
            <a:endParaRPr lang="en-US" dirty="0"/>
          </a:p>
        </p:txBody>
      </p:sp>
    </p:spTree>
    <p:extLst>
      <p:ext uri="{BB962C8B-B14F-4D97-AF65-F5344CB8AC3E}">
        <p14:creationId xmlns:p14="http://schemas.microsoft.com/office/powerpoint/2010/main" xmlns="" val="31380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1" y="2060848"/>
            <a:ext cx="8712968" cy="4536503"/>
          </a:xfrm>
        </p:spPr>
        <p:txBody>
          <a:bodyPr>
            <a:normAutofit/>
          </a:bodyPr>
          <a:lstStyle/>
          <a:p>
            <a:r>
              <a:rPr lang="fr-FR" b="1" u="sng" dirty="0" smtClean="0"/>
              <a:t>Importance </a:t>
            </a:r>
            <a:r>
              <a:rPr lang="fr-FR" b="1" u="sng" dirty="0"/>
              <a:t>du </a:t>
            </a:r>
            <a:r>
              <a:rPr lang="fr-FR" b="1" u="sng" dirty="0" smtClean="0"/>
              <a:t>suivi-évaluation</a:t>
            </a:r>
          </a:p>
          <a:p>
            <a:r>
              <a:rPr lang="fr-FR" dirty="0"/>
              <a:t>Le </a:t>
            </a:r>
            <a:r>
              <a:rPr lang="fr-FR" dirty="0" smtClean="0"/>
              <a:t>suivi-évaluation est d’une </a:t>
            </a:r>
            <a:r>
              <a:rPr lang="fr-FR" dirty="0"/>
              <a:t>importance capitale dans la mise en œuvre des politiques et stratégies : </a:t>
            </a:r>
            <a:endParaRPr lang="en-US" dirty="0"/>
          </a:p>
          <a:p>
            <a:pPr marL="0" indent="0">
              <a:buNone/>
            </a:pPr>
            <a:r>
              <a:rPr lang="fr-FR" dirty="0"/>
              <a:t> </a:t>
            </a:r>
            <a:endParaRPr lang="en-US" dirty="0"/>
          </a:p>
          <a:p>
            <a:pPr lvl="0"/>
            <a:r>
              <a:rPr lang="fr-FR" i="1" dirty="0"/>
              <a:t>Il est nécessaire pour voir si nos politiques et stratégies sont en train de produire les résultats et impacts attendus. </a:t>
            </a:r>
            <a:endParaRPr lang="en-US" dirty="0"/>
          </a:p>
          <a:p>
            <a:endParaRPr lang="en-US" dirty="0"/>
          </a:p>
          <a:p>
            <a:r>
              <a:rPr lang="fr-FR" i="1" dirty="0"/>
              <a:t>Sans le suivi et l’évaluation, il n’est pas possible de faire des corrections, dans les politiques et interventions, qui sont supposées améliorer la croissance économique et les conditions de vie des populations</a:t>
            </a:r>
            <a:endParaRPr lang="en-US" dirty="0"/>
          </a:p>
        </p:txBody>
      </p:sp>
      <p:sp>
        <p:nvSpPr>
          <p:cNvPr id="3" name="Title 2"/>
          <p:cNvSpPr>
            <a:spLocks noGrp="1"/>
          </p:cNvSpPr>
          <p:nvPr>
            <p:ph type="title"/>
          </p:nvPr>
        </p:nvSpPr>
        <p:spPr/>
        <p:txBody>
          <a:bodyPr>
            <a:normAutofit/>
          </a:bodyPr>
          <a:lstStyle/>
          <a:p>
            <a:r>
              <a:rPr lang="fr-FR" dirty="0" smtClean="0"/>
              <a:t>Introduction </a:t>
            </a:r>
            <a:endParaRPr lang="en-US" dirty="0"/>
          </a:p>
        </p:txBody>
      </p:sp>
    </p:spTree>
    <p:extLst>
      <p:ext uri="{BB962C8B-B14F-4D97-AF65-F5344CB8AC3E}">
        <p14:creationId xmlns:p14="http://schemas.microsoft.com/office/powerpoint/2010/main" xmlns="" val="36009787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2060848"/>
            <a:ext cx="8712967" cy="4608511"/>
          </a:xfrm>
        </p:spPr>
        <p:txBody>
          <a:bodyPr>
            <a:normAutofit/>
          </a:bodyPr>
          <a:lstStyle/>
          <a:p>
            <a:r>
              <a:rPr lang="fr-FR" dirty="0" smtClean="0"/>
              <a:t>Le suivi-évaluation est organisée autour du dispositif national de suivi-évaluation de la politique nationale (SCADD et maintenant PNDES)</a:t>
            </a:r>
          </a:p>
          <a:p>
            <a:endParaRPr lang="fr-FR" dirty="0" smtClean="0"/>
          </a:p>
          <a:p>
            <a:r>
              <a:rPr lang="fr-FR" dirty="0" smtClean="0"/>
              <a:t>A côté de ce dispositif, d’autres systèmes de suivi-évaluation cohabitent:</a:t>
            </a:r>
          </a:p>
          <a:p>
            <a:pPr lvl="1"/>
            <a:r>
              <a:rPr lang="fr-FR" dirty="0" smtClean="0"/>
              <a:t>Le dispositif de suivi-évaluation des projets et programmes de développement</a:t>
            </a:r>
          </a:p>
          <a:p>
            <a:pPr lvl="1"/>
            <a:r>
              <a:rPr lang="fr-FR" dirty="0" smtClean="0"/>
              <a:t>Le dispositif de suivi-évaluation des politiques sectorielles</a:t>
            </a:r>
          </a:p>
          <a:p>
            <a:pPr lvl="1"/>
            <a:r>
              <a:rPr lang="fr-FR" dirty="0" smtClean="0"/>
              <a:t>Le dispositif de suivi-évaluation des interventions des ONG/OSC</a:t>
            </a:r>
            <a:endParaRPr lang="en-US" dirty="0"/>
          </a:p>
        </p:txBody>
      </p:sp>
      <p:sp>
        <p:nvSpPr>
          <p:cNvPr id="3" name="Title 2"/>
          <p:cNvSpPr>
            <a:spLocks noGrp="1"/>
          </p:cNvSpPr>
          <p:nvPr>
            <p:ph type="title"/>
          </p:nvPr>
        </p:nvSpPr>
        <p:spPr/>
        <p:txBody>
          <a:bodyPr>
            <a:normAutofit fontScale="90000"/>
          </a:bodyPr>
          <a:lstStyle/>
          <a:p>
            <a:r>
              <a:rPr lang="fr-FR" dirty="0" smtClean="0"/>
              <a:t>2- Organisation du suivi-évaluation au Burkina Faso</a:t>
            </a:r>
            <a:endParaRPr lang="en-US" dirty="0"/>
          </a:p>
        </p:txBody>
      </p:sp>
    </p:spTree>
    <p:extLst>
      <p:ext uri="{BB962C8B-B14F-4D97-AF65-F5344CB8AC3E}">
        <p14:creationId xmlns:p14="http://schemas.microsoft.com/office/powerpoint/2010/main" xmlns="" val="40753536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39552" y="620688"/>
            <a:ext cx="8229600" cy="498384"/>
          </a:xfrm>
        </p:spPr>
        <p:txBody>
          <a:bodyPr>
            <a:normAutofit fontScale="90000"/>
          </a:bodyPr>
          <a:lstStyle/>
          <a:p>
            <a:r>
              <a:rPr lang="fr-FR" dirty="0"/>
              <a:t>2- Organisation du suivi-évaluation au Burkina Faso (suite)</a:t>
            </a:r>
            <a:endParaRPr lang="en-US" dirty="0"/>
          </a:p>
        </p:txBody>
      </p:sp>
      <p:pic>
        <p:nvPicPr>
          <p:cNvPr id="5" name="Image 4"/>
          <p:cNvPicPr/>
          <p:nvPr/>
        </p:nvPicPr>
        <p:blipFill rotWithShape="1">
          <a:blip r:embed="rId2" cstate="print"/>
          <a:srcRect l="18850" t="12353" r="18152" b="10882"/>
          <a:stretch/>
        </p:blipFill>
        <p:spPr bwMode="auto">
          <a:xfrm>
            <a:off x="179512" y="1412776"/>
            <a:ext cx="8712968" cy="5328592"/>
          </a:xfrm>
          <a:prstGeom prst="rect">
            <a:avLst/>
          </a:prstGeom>
          <a:ln>
            <a:noFill/>
          </a:ln>
          <a:extLst>
            <a:ext uri="{53640926-AAD7-44D8-BBD7-CCE9431645EC}">
              <a14:shadowObscured xmlns:a14="http://schemas.microsoft.com/office/drawing/2010/main" xmlns=""/>
            </a:ext>
          </a:extLst>
        </p:spPr>
      </p:pic>
    </p:spTree>
    <p:extLst>
      <p:ext uri="{BB962C8B-B14F-4D97-AF65-F5344CB8AC3E}">
        <p14:creationId xmlns:p14="http://schemas.microsoft.com/office/powerpoint/2010/main" xmlns="" val="18894327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251521" y="1772816"/>
            <a:ext cx="8640960" cy="4353347"/>
          </a:xfrm>
        </p:spPr>
        <p:txBody>
          <a:bodyPr/>
          <a:lstStyle/>
          <a:p>
            <a:r>
              <a:rPr lang="fr-FR" b="1" dirty="0"/>
              <a:t>Au niveau stratégique et politique, </a:t>
            </a:r>
            <a:r>
              <a:rPr lang="fr-FR" dirty="0"/>
              <a:t>la pratique du suivi et de l’évaluation concerne davantage  des dispositifs et processus de suivi pour renseigner les indicateurs de mise en œuvre des mécanismes de contrôle des projets structurants sans toujours prendre en compte celle des politiques publiques. </a:t>
            </a:r>
          </a:p>
          <a:p>
            <a:endParaRPr lang="fr-FR" dirty="0"/>
          </a:p>
        </p:txBody>
      </p:sp>
      <p:sp>
        <p:nvSpPr>
          <p:cNvPr id="3" name="Titre 2"/>
          <p:cNvSpPr>
            <a:spLocks noGrp="1"/>
          </p:cNvSpPr>
          <p:nvPr>
            <p:ph type="title"/>
          </p:nvPr>
        </p:nvSpPr>
        <p:spPr/>
        <p:txBody>
          <a:bodyPr>
            <a:normAutofit fontScale="90000"/>
          </a:bodyPr>
          <a:lstStyle/>
          <a:p>
            <a:r>
              <a:rPr lang="fr-FR" dirty="0" smtClean="0"/>
              <a:t>Analyse du système de suivi et de l’évaluation </a:t>
            </a:r>
            <a:endParaRPr lang="fr-FR" dirty="0"/>
          </a:p>
        </p:txBody>
      </p:sp>
    </p:spTree>
    <p:extLst>
      <p:ext uri="{BB962C8B-B14F-4D97-AF65-F5344CB8AC3E}">
        <p14:creationId xmlns:p14="http://schemas.microsoft.com/office/powerpoint/2010/main" xmlns="" val="41041679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251520" y="1628800"/>
            <a:ext cx="8640960" cy="5040560"/>
          </a:xfrm>
        </p:spPr>
        <p:txBody>
          <a:bodyPr/>
          <a:lstStyle/>
          <a:p>
            <a:r>
              <a:rPr lang="fr-FR" b="1" dirty="0"/>
              <a:t>Au niveau opérationnel, </a:t>
            </a:r>
            <a:r>
              <a:rPr lang="fr-FR" dirty="0"/>
              <a:t>très peu d’expériences portant sur l’évaluation complète de politique publique ont abouti à un bilan partagé sur l’utilité et les résultats enregistrés du fait  de sa mise en œuvre. </a:t>
            </a:r>
            <a:endParaRPr lang="fr-FR" dirty="0" smtClean="0"/>
          </a:p>
          <a:p>
            <a:endParaRPr lang="fr-FR" dirty="0"/>
          </a:p>
          <a:p>
            <a:r>
              <a:rPr lang="fr-FR" dirty="0" smtClean="0"/>
              <a:t>Un </a:t>
            </a:r>
            <a:r>
              <a:rPr lang="fr-FR" dirty="0"/>
              <a:t>défaut de cadre demeure prégnant, tant les dispositifs et la méthodologie qui devraient guider l’examen systématique et critique de la conduite des politiques publiques sont restés pendant longtemps peu formalisés et diffusés. </a:t>
            </a:r>
          </a:p>
          <a:p>
            <a:endParaRPr lang="fr-FR" dirty="0"/>
          </a:p>
        </p:txBody>
      </p:sp>
      <p:sp>
        <p:nvSpPr>
          <p:cNvPr id="3" name="Titre 2"/>
          <p:cNvSpPr>
            <a:spLocks noGrp="1"/>
          </p:cNvSpPr>
          <p:nvPr>
            <p:ph type="title"/>
          </p:nvPr>
        </p:nvSpPr>
        <p:spPr/>
        <p:txBody>
          <a:bodyPr>
            <a:normAutofit fontScale="90000"/>
          </a:bodyPr>
          <a:lstStyle/>
          <a:p>
            <a:r>
              <a:rPr lang="fr-FR" dirty="0" smtClean="0"/>
              <a:t>3. Analyse </a:t>
            </a:r>
            <a:r>
              <a:rPr lang="fr-FR" dirty="0"/>
              <a:t>du système de suivi et de l’évaluation </a:t>
            </a:r>
          </a:p>
        </p:txBody>
      </p:sp>
    </p:spTree>
    <p:extLst>
      <p:ext uri="{BB962C8B-B14F-4D97-AF65-F5344CB8AC3E}">
        <p14:creationId xmlns:p14="http://schemas.microsoft.com/office/powerpoint/2010/main" xmlns="" val="20117155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251520" y="1844824"/>
            <a:ext cx="8640959" cy="4281339"/>
          </a:xfrm>
        </p:spPr>
        <p:txBody>
          <a:bodyPr>
            <a:normAutofit/>
          </a:bodyPr>
          <a:lstStyle/>
          <a:p>
            <a:pPr marL="0" indent="0">
              <a:buNone/>
            </a:pPr>
            <a:r>
              <a:rPr lang="fr-FR" b="1" dirty="0"/>
              <a:t>Au niveau opérationnel,</a:t>
            </a:r>
            <a:r>
              <a:rPr lang="fr-FR" dirty="0"/>
              <a:t> Le renouveau dans la gestion de l’Aide Publique au Développement (APD) suite à la Déclaration de Paris de 2005 a conduit à deux évolutions qui témoignent d’un effort visant à combler ce vide : </a:t>
            </a:r>
            <a:endParaRPr lang="fr-FR" dirty="0" smtClean="0"/>
          </a:p>
          <a:p>
            <a:r>
              <a:rPr lang="fr-FR" dirty="0" smtClean="0"/>
              <a:t>l’inscription </a:t>
            </a:r>
            <a:r>
              <a:rPr lang="fr-FR" dirty="0"/>
              <a:t>des activités de suivi et de l’évaluation comme mécanisme accompagnateur du pilotage de la Stratégie et politique de développement afin d’assurer l’efficacité et l’efficience des mesures prises ; </a:t>
            </a:r>
            <a:endParaRPr lang="fr-FR" dirty="0" smtClean="0"/>
          </a:p>
          <a:p>
            <a:pPr>
              <a:buFont typeface="Wingdings" panose="05000000000000000000" pitchFamily="2" charset="2"/>
              <a:buChar char="§"/>
            </a:pPr>
            <a:r>
              <a:rPr lang="fr-FR" dirty="0" smtClean="0"/>
              <a:t>la </a:t>
            </a:r>
            <a:r>
              <a:rPr lang="fr-FR" dirty="0"/>
              <a:t>mise en application du Public </a:t>
            </a:r>
            <a:r>
              <a:rPr lang="fr-FR" dirty="0" err="1"/>
              <a:t>Expenditure</a:t>
            </a:r>
            <a:r>
              <a:rPr lang="fr-FR" dirty="0"/>
              <a:t> and Financial </a:t>
            </a:r>
            <a:r>
              <a:rPr lang="fr-FR" dirty="0" err="1"/>
              <a:t>Accountability</a:t>
            </a:r>
            <a:r>
              <a:rPr lang="fr-FR" dirty="0"/>
              <a:t> (PEFA).</a:t>
            </a:r>
          </a:p>
          <a:p>
            <a:pPr marL="0" indent="0">
              <a:buNone/>
            </a:pPr>
            <a:endParaRPr lang="fr-FR" dirty="0"/>
          </a:p>
        </p:txBody>
      </p:sp>
      <p:sp>
        <p:nvSpPr>
          <p:cNvPr id="3" name="Titre 2"/>
          <p:cNvSpPr>
            <a:spLocks noGrp="1"/>
          </p:cNvSpPr>
          <p:nvPr>
            <p:ph type="title"/>
          </p:nvPr>
        </p:nvSpPr>
        <p:spPr/>
        <p:txBody>
          <a:bodyPr>
            <a:normAutofit fontScale="90000"/>
          </a:bodyPr>
          <a:lstStyle/>
          <a:p>
            <a:r>
              <a:rPr lang="fr-FR" dirty="0"/>
              <a:t>Analyse du système de suivi et de l’évaluation </a:t>
            </a:r>
          </a:p>
        </p:txBody>
      </p:sp>
    </p:spTree>
    <p:extLst>
      <p:ext uri="{BB962C8B-B14F-4D97-AF65-F5344CB8AC3E}">
        <p14:creationId xmlns:p14="http://schemas.microsoft.com/office/powerpoint/2010/main" xmlns="" val="9083680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07504" y="1484784"/>
            <a:ext cx="9036496" cy="5040560"/>
          </a:xfrm>
        </p:spPr>
        <p:txBody>
          <a:bodyPr>
            <a:normAutofit fontScale="92500"/>
          </a:bodyPr>
          <a:lstStyle/>
          <a:p>
            <a:r>
              <a:rPr lang="fr-FR" sz="3600" b="1" dirty="0" smtClean="0"/>
              <a:t>Les forces</a:t>
            </a:r>
          </a:p>
          <a:p>
            <a:pPr marL="0" indent="0">
              <a:buNone/>
            </a:pPr>
            <a:r>
              <a:rPr lang="fr-FR" sz="2800" b="1" dirty="0" smtClean="0"/>
              <a:t>Importance </a:t>
            </a:r>
            <a:r>
              <a:rPr lang="fr-FR" sz="2800" b="1" dirty="0"/>
              <a:t>du SSE est bien perçu. En effet, on a noté</a:t>
            </a:r>
            <a:r>
              <a:rPr lang="fr-FR" sz="2400" b="1" dirty="0"/>
              <a:t> :</a:t>
            </a:r>
            <a:endParaRPr lang="en-US" sz="2400" dirty="0"/>
          </a:p>
          <a:p>
            <a:pPr lvl="0"/>
            <a:r>
              <a:rPr lang="fr-FR" b="1" dirty="0"/>
              <a:t> </a:t>
            </a:r>
            <a:r>
              <a:rPr lang="fr-FR" dirty="0" smtClean="0"/>
              <a:t>la </a:t>
            </a:r>
            <a:r>
              <a:rPr lang="fr-FR" dirty="0"/>
              <a:t>création des DGESS avec en leur sein une direction chargée de l’évaluation  ;</a:t>
            </a:r>
            <a:endParaRPr lang="en-US" dirty="0"/>
          </a:p>
          <a:p>
            <a:pPr lvl="0"/>
            <a:r>
              <a:rPr lang="fr-FR" dirty="0" smtClean="0"/>
              <a:t>L’existence d’une </a:t>
            </a:r>
            <a:r>
              <a:rPr lang="fr-FR" dirty="0"/>
              <a:t>Direction du suivi des projets </a:t>
            </a:r>
            <a:r>
              <a:rPr lang="fr-FR" dirty="0" smtClean="0"/>
              <a:t>à la DGEP (DCEI/DGEP</a:t>
            </a:r>
            <a:r>
              <a:rPr lang="fr-FR" dirty="0"/>
              <a:t>) ;</a:t>
            </a:r>
            <a:endParaRPr lang="en-US" dirty="0"/>
          </a:p>
          <a:p>
            <a:pPr lvl="0"/>
            <a:r>
              <a:rPr lang="fr-FR" dirty="0" smtClean="0"/>
              <a:t>La création en 2013 d’une direction </a:t>
            </a:r>
            <a:r>
              <a:rPr lang="fr-FR" dirty="0"/>
              <a:t>du suivi-évaluation des politiques </a:t>
            </a:r>
            <a:r>
              <a:rPr lang="fr-FR" dirty="0" smtClean="0"/>
              <a:t>publiques (</a:t>
            </a:r>
            <a:r>
              <a:rPr lang="fr-FR" dirty="0"/>
              <a:t>DSEP).</a:t>
            </a:r>
            <a:endParaRPr lang="en-US" dirty="0"/>
          </a:p>
          <a:p>
            <a:r>
              <a:rPr lang="fr-FR" sz="2800" dirty="0"/>
              <a:t> </a:t>
            </a:r>
            <a:r>
              <a:rPr lang="fr-FR" dirty="0"/>
              <a:t>Création d’un Réseau Parlementaire de politique publique en lien avec l’équité et le </a:t>
            </a:r>
            <a:r>
              <a:rPr lang="fr-FR" dirty="0" smtClean="0"/>
              <a:t>genre</a:t>
            </a:r>
          </a:p>
          <a:p>
            <a:r>
              <a:rPr lang="fr-FR" dirty="0" smtClean="0"/>
              <a:t>Offre de formation en lien avec le genre et l’équité (ISSP, </a:t>
            </a:r>
            <a:r>
              <a:rPr lang="fr-FR" dirty="0" err="1" smtClean="0"/>
              <a:t>etc</a:t>
            </a:r>
            <a:r>
              <a:rPr lang="fr-FR" dirty="0" smtClean="0"/>
              <a:t>,)</a:t>
            </a:r>
          </a:p>
          <a:p>
            <a:r>
              <a:rPr lang="fr-FR" dirty="0" err="1" smtClean="0"/>
              <a:t>RéBuSE</a:t>
            </a:r>
            <a:r>
              <a:rPr lang="fr-FR" dirty="0" smtClean="0"/>
              <a:t> </a:t>
            </a:r>
          </a:p>
          <a:p>
            <a:r>
              <a:rPr lang="fr-FR" dirty="0" smtClean="0"/>
              <a:t>SP/GENRE</a:t>
            </a:r>
          </a:p>
          <a:p>
            <a:endParaRPr lang="en-US" dirty="0"/>
          </a:p>
        </p:txBody>
      </p:sp>
      <p:sp>
        <p:nvSpPr>
          <p:cNvPr id="3" name="Title 2"/>
          <p:cNvSpPr>
            <a:spLocks noGrp="1"/>
          </p:cNvSpPr>
          <p:nvPr>
            <p:ph type="title"/>
          </p:nvPr>
        </p:nvSpPr>
        <p:spPr>
          <a:xfrm>
            <a:off x="251520" y="260648"/>
            <a:ext cx="8568952" cy="1002440"/>
          </a:xfrm>
        </p:spPr>
        <p:txBody>
          <a:bodyPr>
            <a:normAutofit fontScale="90000"/>
          </a:bodyPr>
          <a:lstStyle/>
          <a:p>
            <a:r>
              <a:rPr lang="fr-FR" dirty="0" smtClean="0"/>
              <a:t>Forces et faiblesses du système de Suivi-évaluation</a:t>
            </a:r>
            <a:endParaRPr lang="en-US" dirty="0"/>
          </a:p>
        </p:txBody>
      </p:sp>
    </p:spTree>
    <p:extLst>
      <p:ext uri="{BB962C8B-B14F-4D97-AF65-F5344CB8AC3E}">
        <p14:creationId xmlns:p14="http://schemas.microsoft.com/office/powerpoint/2010/main" xmlns="" val="427745462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893</TotalTime>
  <Words>600</Words>
  <Application>Microsoft Office PowerPoint</Application>
  <PresentationFormat>On-screen Show (4:3)</PresentationFormat>
  <Paragraphs>87</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Waveform</vt:lpstr>
      <vt:lpstr>PROCESSUS DE L’EVALUATION AU BURKINA FASO</vt:lpstr>
      <vt:lpstr>Plan de présentation</vt:lpstr>
      <vt:lpstr>Introduction </vt:lpstr>
      <vt:lpstr>2- Organisation du suivi-évaluation au Burkina Faso</vt:lpstr>
      <vt:lpstr>2- Organisation du suivi-évaluation au Burkina Faso (suite)</vt:lpstr>
      <vt:lpstr>Analyse du système de suivi et de l’évaluation </vt:lpstr>
      <vt:lpstr>3. Analyse du système de suivi et de l’évaluation </vt:lpstr>
      <vt:lpstr>Analyse du système de suivi et de l’évaluation </vt:lpstr>
      <vt:lpstr>Forces et faiblesses du système de Suivi-évaluation</vt:lpstr>
      <vt:lpstr>Forces et faiblesses du système de Suivi-évaluation</vt:lpstr>
      <vt:lpstr>Forces et faiblesses du système de Suivi-évaluation (suite)</vt:lpstr>
      <vt:lpstr>Forces et faiblesses du système de Suivi-évaluation (suite)</vt:lpstr>
      <vt:lpstr>DEFIS ET RECOMMANDATIONS </vt:lpstr>
      <vt:lpstr>DEFIS ET RECOMMANDATIONS </vt:lpstr>
      <vt:lpstr>Conclusion et pistes d’amélioration</vt:lpstr>
      <vt:lpstr>Merci de votre aimable attention</vt:lpstr>
    </vt:vector>
  </TitlesOfParts>
  <Company>WhiteDeath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Toshiba</dc:creator>
  <cp:lastModifiedBy>Charlie Jones</cp:lastModifiedBy>
  <cp:revision>33</cp:revision>
  <dcterms:created xsi:type="dcterms:W3CDTF">2017-02-23T16:41:25Z</dcterms:created>
  <dcterms:modified xsi:type="dcterms:W3CDTF">2017-03-28T06:51:34Z</dcterms:modified>
</cp:coreProperties>
</file>