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386" r:id="rId2"/>
    <p:sldId id="405" r:id="rId3"/>
    <p:sldId id="377" r:id="rId4"/>
    <p:sldId id="445" r:id="rId5"/>
    <p:sldId id="446" r:id="rId6"/>
    <p:sldId id="447" r:id="rId7"/>
    <p:sldId id="456" r:id="rId8"/>
    <p:sldId id="404" r:id="rId9"/>
    <p:sldId id="449" r:id="rId10"/>
    <p:sldId id="450" r:id="rId11"/>
    <p:sldId id="451" r:id="rId12"/>
    <p:sldId id="452" r:id="rId13"/>
    <p:sldId id="453" r:id="rId14"/>
    <p:sldId id="457" r:id="rId15"/>
    <p:sldId id="454" r:id="rId16"/>
    <p:sldId id="455" r:id="rId17"/>
    <p:sldId id="402"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llavi Nuka" initials="P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CC"/>
    <a:srgbClr val="FF0066"/>
    <a:srgbClr val="CC0000"/>
    <a:srgbClr val="FF6600"/>
    <a:srgbClr val="CC3300"/>
    <a:srgbClr val="FFFFCC"/>
    <a:srgbClr val="99FF66"/>
    <a:srgbClr val="FFCCFF"/>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7" autoAdjust="0"/>
    <p:restoredTop sz="92237" autoAdjust="0"/>
  </p:normalViewPr>
  <p:slideViewPr>
    <p:cSldViewPr>
      <p:cViewPr varScale="1">
        <p:scale>
          <a:sx n="63" d="100"/>
          <a:sy n="63" d="100"/>
        </p:scale>
        <p:origin x="-1518" y="-108"/>
      </p:cViewPr>
      <p:guideLst>
        <p:guide orient="horz" pos="864"/>
        <p:guide pos="50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14" tIns="45707" rIns="91414" bIns="45707"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14" tIns="45707" rIns="91414" bIns="45707" rtlCol="0"/>
          <a:lstStyle>
            <a:lvl1pPr algn="r" fontAlgn="auto">
              <a:spcBef>
                <a:spcPts val="0"/>
              </a:spcBef>
              <a:spcAft>
                <a:spcPts val="0"/>
              </a:spcAft>
              <a:defRPr sz="1300" smtClean="0">
                <a:latin typeface="+mn-lt"/>
                <a:cs typeface="+mn-cs"/>
              </a:defRPr>
            </a:lvl1pPr>
          </a:lstStyle>
          <a:p>
            <a:pPr>
              <a:defRPr/>
            </a:pPr>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14" tIns="45707" rIns="91414" bIns="45707" rtlCol="0" anchor="b"/>
          <a:lstStyle>
            <a:lvl1pPr algn="l" fontAlgn="auto">
              <a:spcBef>
                <a:spcPts val="0"/>
              </a:spcBef>
              <a:spcAft>
                <a:spcPts val="0"/>
              </a:spcAft>
              <a:defRPr sz="13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14" tIns="45707" rIns="91414" bIns="45707" rtlCol="0" anchor="b"/>
          <a:lstStyle>
            <a:lvl1pPr algn="r" fontAlgn="auto">
              <a:spcBef>
                <a:spcPts val="0"/>
              </a:spcBef>
              <a:spcAft>
                <a:spcPts val="0"/>
              </a:spcAft>
              <a:defRPr sz="1300" smtClean="0">
                <a:latin typeface="+mn-lt"/>
                <a:cs typeface="+mn-cs"/>
              </a:defRPr>
            </a:lvl1pPr>
          </a:lstStyle>
          <a:p>
            <a:pPr>
              <a:defRPr/>
            </a:pPr>
            <a:fld id="{93B4D20D-49A8-4317-8ED9-6021DF0375FE}" type="slidenum">
              <a:rPr lang="en-US"/>
              <a:pPr>
                <a:defRPr/>
              </a:pPr>
              <a:t>‹#›</a:t>
            </a:fld>
            <a:endParaRPr lang="en-US" dirty="0"/>
          </a:p>
        </p:txBody>
      </p:sp>
    </p:spTree>
    <p:extLst>
      <p:ext uri="{BB962C8B-B14F-4D97-AF65-F5344CB8AC3E}">
        <p14:creationId xmlns:p14="http://schemas.microsoft.com/office/powerpoint/2010/main" xmlns="" val="1026916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14" tIns="45707" rIns="91414" bIns="45707"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5138"/>
          </a:xfrm>
          <a:prstGeom prst="rect">
            <a:avLst/>
          </a:prstGeom>
        </p:spPr>
        <p:txBody>
          <a:bodyPr vert="horz" lIns="91414" tIns="45707" rIns="91414" bIns="45707" rtlCol="0"/>
          <a:lstStyle>
            <a:lvl1pPr algn="r" fontAlgn="auto">
              <a:spcBef>
                <a:spcPts val="0"/>
              </a:spcBef>
              <a:spcAft>
                <a:spcPts val="0"/>
              </a:spcAft>
              <a:defRPr sz="1300" smtClean="0">
                <a:latin typeface="+mn-lt"/>
                <a:cs typeface="+mn-cs"/>
              </a:defRPr>
            </a:lvl1pPr>
          </a:lstStyle>
          <a:p>
            <a:pPr>
              <a:defRPr/>
            </a:pPr>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1414" tIns="45707" rIns="91414" bIns="45707" rtlCol="0" anchor="ctr"/>
          <a:lstStyle/>
          <a:p>
            <a:pPr lvl="0"/>
            <a:endParaRPr lang="en-US" noProof="0" dirty="0"/>
          </a:p>
        </p:txBody>
      </p:sp>
      <p:sp>
        <p:nvSpPr>
          <p:cNvPr id="5" name="Notes Placeholder 4"/>
          <p:cNvSpPr>
            <a:spLocks noGrp="1"/>
          </p:cNvSpPr>
          <p:nvPr>
            <p:ph type="body" sz="quarter" idx="3"/>
          </p:nvPr>
        </p:nvSpPr>
        <p:spPr>
          <a:xfrm>
            <a:off x="701040" y="4416429"/>
            <a:ext cx="5608320" cy="4183063"/>
          </a:xfrm>
          <a:prstGeom prst="rect">
            <a:avLst/>
          </a:prstGeom>
        </p:spPr>
        <p:txBody>
          <a:bodyPr vert="horz" lIns="91414" tIns="45707" rIns="91414" bIns="4570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7840" cy="465138"/>
          </a:xfrm>
          <a:prstGeom prst="rect">
            <a:avLst/>
          </a:prstGeom>
        </p:spPr>
        <p:txBody>
          <a:bodyPr vert="horz" lIns="91414" tIns="45707" rIns="91414" bIns="45707" rtlCol="0" anchor="b"/>
          <a:lstStyle>
            <a:lvl1pPr algn="l" fontAlgn="auto">
              <a:spcBef>
                <a:spcPts val="0"/>
              </a:spcBef>
              <a:spcAft>
                <a:spcPts val="0"/>
              </a:spcAft>
              <a:defRPr sz="13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14" tIns="45707" rIns="91414" bIns="45707" rtlCol="0" anchor="b"/>
          <a:lstStyle>
            <a:lvl1pPr algn="r" fontAlgn="auto">
              <a:spcBef>
                <a:spcPts val="0"/>
              </a:spcBef>
              <a:spcAft>
                <a:spcPts val="0"/>
              </a:spcAft>
              <a:defRPr sz="1300" smtClean="0">
                <a:latin typeface="+mn-lt"/>
                <a:cs typeface="+mn-cs"/>
              </a:defRPr>
            </a:lvl1pPr>
          </a:lstStyle>
          <a:p>
            <a:pPr>
              <a:defRPr/>
            </a:pPr>
            <a:fld id="{C4B4E565-E5ED-4BB7-947A-D55A1325A474}" type="slidenum">
              <a:rPr lang="en-US"/>
              <a:pPr>
                <a:defRPr/>
              </a:pPr>
              <a:t>‹#›</a:t>
            </a:fld>
            <a:endParaRPr lang="en-US" dirty="0"/>
          </a:p>
        </p:txBody>
      </p:sp>
    </p:spTree>
    <p:extLst>
      <p:ext uri="{BB962C8B-B14F-4D97-AF65-F5344CB8AC3E}">
        <p14:creationId xmlns:p14="http://schemas.microsoft.com/office/powerpoint/2010/main" xmlns="" val="26809032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2</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11</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12</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13</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14</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15</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16</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3</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4</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5</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6</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7</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8</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9</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endParaRPr lang="en-US" sz="1800"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71106-F8BA-4025-B923-F7921FA37A61}" type="slidenum">
              <a:rPr lang="en-US"/>
              <a:pPr fontAlgn="base">
                <a:spcBef>
                  <a:spcPct val="0"/>
                </a:spcBef>
                <a:spcAft>
                  <a:spcPct val="0"/>
                </a:spcAft>
              </a:pPr>
              <a:t>10</a:t>
            </a:fld>
            <a:endParaRPr lang="en-US" dirty="0"/>
          </a:p>
        </p:txBody>
      </p:sp>
      <p:sp>
        <p:nvSpPr>
          <p:cNvPr id="6" name="Footer Placeholder 5"/>
          <p:cNvSpPr>
            <a:spLocks noGrp="1"/>
          </p:cNvSpPr>
          <p:nvPr>
            <p:ph type="ftr" sz="quarter" idx="11"/>
          </p:nvPr>
        </p:nvSpPr>
        <p:spPr/>
        <p:txBody>
          <a:bodyPr/>
          <a:lstStyle/>
          <a:p>
            <a:pPr>
              <a:defRPr/>
            </a:pPr>
            <a:r>
              <a:rPr lang="en-US" dirty="0" smtClean="0"/>
              <a:t>Dakar, Senegal</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4CA15541-436A-4263-85E1-A6A8C1E4C718}" type="datetime1">
              <a:rPr lang="en-US" smtClean="0"/>
              <a:pPr>
                <a:defRPr/>
              </a:pPr>
              <a:t>3/28/2017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B8C4BAF-2B39-47BF-B387-AE20A1EDB149}" type="slidenum">
              <a:rPr lang="en-US"/>
              <a:pPr>
                <a:defRPr/>
              </a:pPr>
              <a:t>‹#›</a:t>
            </a:fld>
            <a:endParaRPr lang="en-US" dirty="0"/>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68D44A-BC61-4DC4-9A46-FE02360D3C7E}" type="datetime1">
              <a:rPr lang="en-US" smtClean="0"/>
              <a:pPr>
                <a:defRPr/>
              </a:pPr>
              <a:t>3/28/2017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69096ED-DFCF-4FB5-8117-B06B807A7C3A}" type="slidenum">
              <a:rPr lang="en-US"/>
              <a:pPr>
                <a:defRPr/>
              </a:pPr>
              <a:t>‹#›</a:t>
            </a:fld>
            <a:endParaRPr lang="en-US"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28A0F54-46B3-4B7B-8A59-381A1C57DEDC}" type="datetime1">
              <a:rPr lang="en-US" smtClean="0"/>
              <a:pPr>
                <a:defRPr/>
              </a:pPr>
              <a:t>3/28/2017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DAFC93-5BB0-43D4-9770-A6A534C5D3A9}" type="slidenum">
              <a:rPr lang="en-US"/>
              <a:pPr>
                <a:defRPr/>
              </a:pPr>
              <a:t>‹#›</a:t>
            </a:fld>
            <a:endParaRPr lang="en-US" dirty="0"/>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0" y="0"/>
            <a:ext cx="1600200" cy="369888"/>
          </a:xfrm>
          <a:prstGeom prst="rect">
            <a:avLst/>
          </a:prstGeom>
          <a:noFill/>
        </p:spPr>
        <p:txBody>
          <a:bodyPr>
            <a:spAutoFit/>
          </a:bodyPr>
          <a:lstStyle/>
          <a:p>
            <a:pPr fontAlgn="auto">
              <a:spcBef>
                <a:spcPts val="0"/>
              </a:spcBef>
              <a:spcAft>
                <a:spcPts val="0"/>
              </a:spcAft>
              <a:defRPr/>
            </a:pPr>
            <a:endParaRPr lang="en-US" dirty="0">
              <a:latin typeface="+mn-lt"/>
              <a:cs typeface="+mn-cs"/>
            </a:endParaRPr>
          </a:p>
        </p:txBody>
      </p:sp>
      <p:pic>
        <p:nvPicPr>
          <p:cNvPr id="5" name="Picture 2"/>
          <p:cNvPicPr>
            <a:picLocks noChangeAspect="1"/>
          </p:cNvPicPr>
          <p:nvPr userDrawn="1"/>
        </p:nvPicPr>
        <p:blipFill>
          <a:blip r:embed="rId2" cstate="print">
            <a:duotone>
              <a:prstClr val="black"/>
              <a:schemeClr val="accent3">
                <a:tint val="45000"/>
                <a:satMod val="400000"/>
              </a:schemeClr>
            </a:duotone>
          </a:blip>
          <a:srcRect/>
          <a:stretch>
            <a:fillRect/>
          </a:stretch>
        </p:blipFill>
        <p:spPr>
          <a:xfrm>
            <a:off x="0" y="0"/>
            <a:ext cx="1219200" cy="6858000"/>
          </a:xfrm>
          <a:prstGeom prst="rect">
            <a:avLst/>
          </a:prstGeom>
          <a:noFill/>
          <a:ln>
            <a:noFill/>
          </a:ln>
        </p:spPr>
      </p:pic>
      <p:pic>
        <p:nvPicPr>
          <p:cNvPr id="6" name="Picture 2"/>
          <p:cNvPicPr>
            <a:picLocks noChangeAspect="1"/>
          </p:cNvPicPr>
          <p:nvPr userDrawn="1"/>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7" name="Rectangle 6"/>
          <p:cNvSpPr/>
          <p:nvPr userDrawn="1"/>
        </p:nvSpPr>
        <p:spPr>
          <a:xfrm>
            <a:off x="0" y="0"/>
            <a:ext cx="1219200" cy="152400"/>
          </a:xfrm>
          <a:prstGeom prst="rect">
            <a:avLst/>
          </a:prstGeom>
          <a:solidFill>
            <a:srgbClr val="5028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8" name="Straight Connector 7"/>
          <p:cNvCxnSpPr/>
          <p:nvPr userDrawn="1"/>
        </p:nvCxnSpPr>
        <p:spPr>
          <a:xfrm>
            <a:off x="0" y="228600"/>
            <a:ext cx="1219200" cy="1588"/>
          </a:xfrm>
          <a:prstGeom prst="line">
            <a:avLst/>
          </a:prstGeom>
          <a:ln w="31750">
            <a:solidFill>
              <a:srgbClr val="502800"/>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1219200" y="0"/>
            <a:ext cx="7924800" cy="152400"/>
          </a:xfrm>
          <a:prstGeom prst="rect">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0" name="Straight Connector 9"/>
          <p:cNvCxnSpPr/>
          <p:nvPr userDrawn="1"/>
        </p:nvCxnSpPr>
        <p:spPr>
          <a:xfrm>
            <a:off x="990600" y="228600"/>
            <a:ext cx="8153400" cy="1588"/>
          </a:xfrm>
          <a:prstGeom prst="line">
            <a:avLst/>
          </a:prstGeom>
          <a:ln w="28575">
            <a:solidFill>
              <a:srgbClr val="5028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219200" y="274638"/>
            <a:ext cx="7924800" cy="792162"/>
          </a:xfrm>
          <a:noFill/>
        </p:spPr>
        <p:txBody>
          <a:bodyPr>
            <a:normAutofit/>
            <a:scene3d>
              <a:camera prst="orthographicFront"/>
              <a:lightRig rig="threePt" dir="t"/>
            </a:scene3d>
            <a:sp3d>
              <a:bevelB w="38100" h="38100"/>
            </a:sp3d>
          </a:bodyPr>
          <a:lstStyle>
            <a:lvl1pPr>
              <a:defRPr sz="3200" b="1" baseline="0">
                <a:ln w="3175" cap="sq" cmpd="dbl">
                  <a:noFill/>
                </a:ln>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219200" y="1143000"/>
            <a:ext cx="7924800" cy="4983163"/>
          </a:xfrm>
        </p:spPr>
        <p:txBody>
          <a:bodyPr/>
          <a:lstStyle>
            <a:lvl1pPr>
              <a:buClr>
                <a:schemeClr val="tx1"/>
              </a:buClr>
              <a:buFont typeface="Wingdings" pitchFamily="2" charset="2"/>
              <a:buChar char="q"/>
              <a:defRPr sz="2800"/>
            </a:lvl1pPr>
            <a:lvl2pPr>
              <a:buClr>
                <a:srgbClr val="006600"/>
              </a:buClr>
              <a:buFont typeface="Wingdings" pitchFamily="2" charset="2"/>
              <a:buChar char="§"/>
              <a:defRPr sz="2400">
                <a:solidFill>
                  <a:srgbClr val="006600"/>
                </a:solidFill>
              </a:defRPr>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Footer Placeholder 4"/>
          <p:cNvSpPr>
            <a:spLocks noGrp="1"/>
          </p:cNvSpPr>
          <p:nvPr>
            <p:ph type="ftr" sz="quarter" idx="10"/>
          </p:nvPr>
        </p:nvSpPr>
        <p:spPr/>
        <p:txBody>
          <a:bodyPr/>
          <a:lstStyle>
            <a:lvl1pPr>
              <a:defRPr dirty="0"/>
            </a:lvl1pPr>
          </a:lstStyle>
          <a:p>
            <a:pPr>
              <a:defRPr/>
            </a:pPr>
            <a:endParaRPr lang="en-US" dirty="0"/>
          </a:p>
        </p:txBody>
      </p:sp>
      <p:sp>
        <p:nvSpPr>
          <p:cNvPr id="12" name="Slide Number Placeholder 5"/>
          <p:cNvSpPr>
            <a:spLocks noGrp="1"/>
          </p:cNvSpPr>
          <p:nvPr>
            <p:ph type="sldNum" sz="quarter" idx="11"/>
          </p:nvPr>
        </p:nvSpPr>
        <p:spPr>
          <a:xfrm>
            <a:off x="6553200" y="6356350"/>
            <a:ext cx="2057400" cy="365125"/>
          </a:xfrm>
        </p:spPr>
        <p:txBody>
          <a:bodyPr/>
          <a:lstStyle>
            <a:lvl1pPr>
              <a:defRPr sz="1800" b="1" i="0" baseline="0" smtClean="0">
                <a:solidFill>
                  <a:srgbClr val="502800"/>
                </a:solidFill>
              </a:defRPr>
            </a:lvl1pPr>
          </a:lstStyle>
          <a:p>
            <a:pPr>
              <a:defRPr/>
            </a:pPr>
            <a:fld id="{0B83D19A-9148-4DB3-BC92-EAEEDE5B8766}" type="slidenum">
              <a:rPr lang="en-US"/>
              <a:pPr>
                <a:defRPr/>
              </a:pPr>
              <a:t>‹#›</a:t>
            </a:fld>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5033EA-C424-4687-A979-B167570CE2DA}" type="datetime1">
              <a:rPr lang="en-US" smtClean="0"/>
              <a:pPr>
                <a:defRPr/>
              </a:pPr>
              <a:t>3/28/2017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D9A4A30-28DD-441B-9F08-8AF04D2AA42D}" type="slidenum">
              <a:rPr lang="en-US"/>
              <a:pPr>
                <a:defRPr/>
              </a:pPr>
              <a:t>‹#›</a:t>
            </a:fld>
            <a:endParaRPr lang="en-US" dirty="0"/>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7D75C8-B5E8-46D1-8742-6C4028E63BB2}" type="datetime1">
              <a:rPr lang="en-US" smtClean="0"/>
              <a:pPr>
                <a:defRPr/>
              </a:pPr>
              <a:t>3/28/2017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7371EB0-9375-41C9-B2A1-8C0D1942996C}" type="slidenum">
              <a:rPr lang="en-US"/>
              <a:pPr>
                <a:defRPr/>
              </a:pPr>
              <a:t>‹#›</a:t>
            </a:fld>
            <a:endParaRPr lang="en-US" dirty="0"/>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80F45D9-CD63-45DA-8C34-75CB13372EBA}" type="datetime1">
              <a:rPr lang="en-US" smtClean="0"/>
              <a:pPr>
                <a:defRPr/>
              </a:pPr>
              <a:t>3/28/2017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1D3A6D2-A455-4E90-8A52-8E94572AF2AD}" type="slidenum">
              <a:rPr lang="en-US"/>
              <a:pPr>
                <a:defRPr/>
              </a:pPr>
              <a:t>‹#›</a:t>
            </a:fld>
            <a:endParaRPr lang="en-US"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759862C-E3D9-46E7-A893-E8338B561501}" type="datetime1">
              <a:rPr lang="en-US" smtClean="0"/>
              <a:pPr>
                <a:defRPr/>
              </a:pPr>
              <a:t>3/28/2017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5E6E1C0-876D-40F2-9222-F399CA28816B}" type="slidenum">
              <a:rPr lang="en-US"/>
              <a:pPr>
                <a:defRPr/>
              </a:pPr>
              <a:t>‹#›</a:t>
            </a:fld>
            <a:endParaRPr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967302-DB04-44BD-BF8C-40977DD42523}" type="datetime1">
              <a:rPr lang="en-US" smtClean="0"/>
              <a:pPr>
                <a:defRPr/>
              </a:pPr>
              <a:t>3/28/2017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BA9AA41-EAC4-432B-BCF2-CE5AAA8037C8}" type="slidenum">
              <a:rPr lang="en-US"/>
              <a:pPr>
                <a:defRPr/>
              </a:pPr>
              <a:t>‹#›</a:t>
            </a:fld>
            <a:endParaRPr lang="en-US"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9C605F-CCD3-4F2B-BB0A-60039DFEF2D9}" type="datetime1">
              <a:rPr lang="en-US" smtClean="0"/>
              <a:pPr>
                <a:defRPr/>
              </a:pPr>
              <a:t>3/28/2017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6ABA7CD-DDBA-42E7-9B2F-1DBB67BF9049}" type="slidenum">
              <a:rPr lang="en-US"/>
              <a:pPr>
                <a:defRPr/>
              </a:pPr>
              <a:t>‹#›</a:t>
            </a:fld>
            <a:endParaRPr lang="en-US" dirty="0"/>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2E0D2AC-D0CB-4217-8971-100825D5BF2A}" type="datetime1">
              <a:rPr lang="en-US" smtClean="0"/>
              <a:pPr>
                <a:defRPr/>
              </a:pPr>
              <a:t>3/28/2017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0118A48-52BD-4FBC-A478-EFC2F8326DA5}" type="slidenum">
              <a:rPr lang="en-US"/>
              <a:pPr>
                <a:defRPr/>
              </a:pPr>
              <a:t>‹#›</a:t>
            </a:fld>
            <a:endParaRPr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C0FB1E7-080E-4153-80CA-3A7FCE732DC7}" type="datetime1">
              <a:rPr lang="en-US" smtClean="0"/>
              <a:pPr>
                <a:defRPr/>
              </a:pPr>
              <a:t>3/28/2017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4DCDA9A-496F-4E5B-85F8-83E38E8CD3D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d"/>
  </p:transition>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2ieval.org/" TargetMode="External"/><Relationship Id="rId2" Type="http://schemas.openxmlformats.org/officeDocument/2006/relationships/hyperlink" Target="mailto:Samuel.kouakou@2ieval.org"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914400" y="3657600"/>
            <a:ext cx="7704856" cy="1440160"/>
          </a:xfrm>
          <a:solidFill>
            <a:srgbClr val="FFFF99"/>
          </a:solidFill>
          <a:ln w="12700" cmpd="dbl">
            <a:solidFill>
              <a:schemeClr val="tx1"/>
            </a:solidFill>
          </a:ln>
          <a:scene3d>
            <a:camera prst="orthographicFront"/>
            <a:lightRig rig="threePt" dir="t"/>
          </a:scene3d>
          <a:sp3d>
            <a:bevelT w="101600" prst="riblet"/>
          </a:sp3d>
        </p:spPr>
        <p:txBody>
          <a:bodyPr rtlCol="0">
            <a:normAutofit fontScale="92500" lnSpcReduction="10000"/>
          </a:bodyPr>
          <a:lstStyle/>
          <a:p>
            <a:pPr eaLnBrk="1" fontAlgn="auto" hangingPunct="1">
              <a:spcAft>
                <a:spcPts val="0"/>
              </a:spcAft>
              <a:buFont typeface="Arial" pitchFamily="34" charset="0"/>
              <a:buNone/>
              <a:defRPr/>
            </a:pPr>
            <a:r>
              <a:rPr lang="fr-FR" sz="3000" b="1" u="sng" dirty="0" smtClean="0">
                <a:solidFill>
                  <a:schemeClr val="tx1"/>
                </a:solidFill>
              </a:rPr>
              <a:t>SESSION</a:t>
            </a:r>
            <a:r>
              <a:rPr lang="fr-FR" sz="3000" b="1" dirty="0">
                <a:solidFill>
                  <a:schemeClr val="tx1"/>
                </a:solidFill>
              </a:rPr>
              <a:t> : </a:t>
            </a:r>
            <a:endParaRPr lang="fr-FR" sz="3000" b="1" dirty="0" smtClean="0">
              <a:solidFill>
                <a:schemeClr val="tx1"/>
              </a:solidFill>
            </a:endParaRPr>
          </a:p>
          <a:p>
            <a:pPr eaLnBrk="1" fontAlgn="auto" hangingPunct="1">
              <a:spcAft>
                <a:spcPts val="0"/>
              </a:spcAft>
              <a:buFont typeface="Arial" pitchFamily="34" charset="0"/>
              <a:buNone/>
              <a:defRPr/>
            </a:pPr>
            <a:endParaRPr lang="fr-FR" sz="1200" b="1" dirty="0" smtClean="0">
              <a:solidFill>
                <a:schemeClr val="tx1"/>
              </a:solidFill>
            </a:endParaRPr>
          </a:p>
          <a:p>
            <a:r>
              <a:rPr lang="en-IN" sz="2400" b="1" dirty="0" smtClean="0">
                <a:solidFill>
                  <a:srgbClr val="FF0000"/>
                </a:solidFill>
              </a:rPr>
              <a:t>Africa Regional Consultation on Equity Focused and Gender Responsive National Evaluation Policies</a:t>
            </a:r>
            <a:endParaRPr lang="fr-FR" sz="2400" dirty="0">
              <a:solidFill>
                <a:srgbClr val="FF0000"/>
              </a:solidFill>
            </a:endParaRPr>
          </a:p>
        </p:txBody>
      </p:sp>
      <p:sp>
        <p:nvSpPr>
          <p:cNvPr id="2056" name="ZoneTexte 6"/>
          <p:cNvSpPr txBox="1">
            <a:spLocks noChangeArrowheads="1"/>
          </p:cNvSpPr>
          <p:nvPr/>
        </p:nvSpPr>
        <p:spPr bwMode="auto">
          <a:xfrm>
            <a:off x="1219200" y="2286000"/>
            <a:ext cx="6769100" cy="646331"/>
          </a:xfrm>
          <a:prstGeom prst="rect">
            <a:avLst/>
          </a:prstGeom>
          <a:solidFill>
            <a:srgbClr val="FFCCFF"/>
          </a:solidFill>
          <a:ln w="38100" cmpd="dbl">
            <a:solidFill>
              <a:schemeClr val="tx1"/>
            </a:solidFill>
            <a:bevel/>
            <a:headEnd/>
            <a:tailEnd/>
          </a:ln>
        </p:spPr>
        <p:txBody>
          <a:bodyPr wrap="square">
            <a:spAutoFit/>
          </a:bodyPr>
          <a:lstStyle/>
          <a:p>
            <a:pPr algn="ctr"/>
            <a:r>
              <a:rPr lang="fr-FR" b="1" dirty="0" smtClean="0"/>
              <a:t>8</a:t>
            </a:r>
            <a:r>
              <a:rPr lang="fr-FR" b="1" baseline="30000" dirty="0" smtClean="0"/>
              <a:t>ème</a:t>
            </a:r>
            <a:r>
              <a:rPr lang="fr-FR" b="1" dirty="0" smtClean="0"/>
              <a:t> Conférence de l’AfrEA</a:t>
            </a:r>
            <a:br>
              <a:rPr lang="fr-FR" b="1" dirty="0" smtClean="0"/>
            </a:br>
            <a:r>
              <a:rPr lang="fr-FR" b="1" dirty="0" smtClean="0"/>
              <a:t>27– 31 Mars 2017, Kampala (Ouganda)</a:t>
            </a:r>
            <a:endParaRPr lang="fr-FR" b="1" dirty="0">
              <a:latin typeface="Calibri" pitchFamily="34" charset="0"/>
            </a:endParaRPr>
          </a:p>
        </p:txBody>
      </p:sp>
      <p:sp>
        <p:nvSpPr>
          <p:cNvPr id="2057" name="ZoneTexte 7"/>
          <p:cNvSpPr txBox="1">
            <a:spLocks noChangeArrowheads="1"/>
          </p:cNvSpPr>
          <p:nvPr/>
        </p:nvSpPr>
        <p:spPr bwMode="auto">
          <a:xfrm>
            <a:off x="3132138" y="6021388"/>
            <a:ext cx="2879725" cy="369332"/>
          </a:xfrm>
          <a:prstGeom prst="rect">
            <a:avLst/>
          </a:prstGeom>
          <a:noFill/>
          <a:ln w="9525">
            <a:noFill/>
            <a:miter lim="800000"/>
            <a:headEnd/>
            <a:tailEnd/>
          </a:ln>
        </p:spPr>
        <p:txBody>
          <a:bodyPr>
            <a:spAutoFit/>
          </a:bodyPr>
          <a:lstStyle/>
          <a:p>
            <a:pPr algn="ctr"/>
            <a:r>
              <a:rPr lang="fr-FR" b="1" dirty="0" smtClean="0">
                <a:solidFill>
                  <a:srgbClr val="0000CC"/>
                </a:solidFill>
                <a:latin typeface="Arial Black" pitchFamily="34" charset="0"/>
                <a:cs typeface="Aharoni" pitchFamily="2" charset="-79"/>
              </a:rPr>
              <a:t>MARS 2017</a:t>
            </a:r>
            <a:endParaRPr lang="fr-FR" b="1" dirty="0">
              <a:solidFill>
                <a:srgbClr val="0000CC"/>
              </a:solidFill>
              <a:latin typeface="Arial Black" pitchFamily="34" charset="0"/>
              <a:cs typeface="Aharoni" pitchFamily="2" charset="-79"/>
            </a:endParaRPr>
          </a:p>
        </p:txBody>
      </p:sp>
      <p:sp>
        <p:nvSpPr>
          <p:cNvPr id="2059" name="ZoneTexte 11"/>
          <p:cNvSpPr txBox="1">
            <a:spLocks noChangeArrowheads="1"/>
          </p:cNvSpPr>
          <p:nvPr/>
        </p:nvSpPr>
        <p:spPr bwMode="auto">
          <a:xfrm>
            <a:off x="468313" y="3860800"/>
            <a:ext cx="2447925" cy="369888"/>
          </a:xfrm>
          <a:prstGeom prst="rect">
            <a:avLst/>
          </a:prstGeom>
          <a:noFill/>
          <a:ln w="9525">
            <a:noFill/>
            <a:miter lim="800000"/>
            <a:headEnd/>
            <a:tailEnd/>
          </a:ln>
        </p:spPr>
        <p:txBody>
          <a:bodyPr>
            <a:spAutoFit/>
          </a:bodyPr>
          <a:lstStyle/>
          <a:p>
            <a:endParaRPr lang="fr-FR">
              <a:latin typeface="Calibri" pitchFamily="34" charset="0"/>
            </a:endParaRPr>
          </a:p>
        </p:txBody>
      </p:sp>
      <p:sp>
        <p:nvSpPr>
          <p:cNvPr id="2063" name="ZoneTexte 22"/>
          <p:cNvSpPr txBox="1">
            <a:spLocks noChangeArrowheads="1"/>
          </p:cNvSpPr>
          <p:nvPr/>
        </p:nvSpPr>
        <p:spPr bwMode="auto">
          <a:xfrm>
            <a:off x="6705600" y="5562600"/>
            <a:ext cx="2089150" cy="954107"/>
          </a:xfrm>
          <a:prstGeom prst="rect">
            <a:avLst/>
          </a:prstGeom>
          <a:solidFill>
            <a:srgbClr val="CCECFF"/>
          </a:solidFill>
          <a:ln w="9525">
            <a:noFill/>
            <a:miter lim="800000"/>
            <a:headEnd/>
            <a:tailEnd/>
          </a:ln>
        </p:spPr>
        <p:txBody>
          <a:bodyPr>
            <a:spAutoFit/>
          </a:bodyPr>
          <a:lstStyle/>
          <a:p>
            <a:r>
              <a:rPr lang="fr-FR" sz="1400" b="1" u="sng" dirty="0"/>
              <a:t>Présenté par:</a:t>
            </a:r>
          </a:p>
          <a:p>
            <a:endParaRPr lang="fr-FR" sz="1400" dirty="0"/>
          </a:p>
          <a:p>
            <a:pPr>
              <a:buFont typeface="Calibri" pitchFamily="34" charset="0"/>
              <a:buChar char="-"/>
            </a:pPr>
            <a:r>
              <a:rPr lang="fr-FR" sz="1400" b="1" dirty="0"/>
              <a:t> Samuel KOUAKOU</a:t>
            </a:r>
          </a:p>
          <a:p>
            <a:pPr>
              <a:buFont typeface="Calibri" pitchFamily="34" charset="0"/>
              <a:buChar char="-"/>
            </a:pPr>
            <a:endParaRPr lang="fr-FR" sz="1400" b="1" dirty="0"/>
          </a:p>
        </p:txBody>
      </p:sp>
      <p:pic>
        <p:nvPicPr>
          <p:cNvPr id="1026" name="Picture 2" descr="C:\Users\user\Documents\UKES 2014-MOBILE\LOGO AFREA-2014.jpg"/>
          <p:cNvPicPr>
            <a:picLocks noChangeAspect="1" noChangeArrowheads="1"/>
          </p:cNvPicPr>
          <p:nvPr/>
        </p:nvPicPr>
        <p:blipFill>
          <a:blip r:embed="rId2" cstate="print"/>
          <a:srcRect/>
          <a:stretch>
            <a:fillRect/>
          </a:stretch>
        </p:blipFill>
        <p:spPr bwMode="auto">
          <a:xfrm>
            <a:off x="838200" y="457200"/>
            <a:ext cx="2743200" cy="1371600"/>
          </a:xfrm>
          <a:prstGeom prst="rect">
            <a:avLst/>
          </a:prstGeom>
          <a:noFill/>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10</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INSTITUTION NATIONALE</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95400" y="1447800"/>
            <a:ext cx="7467600" cy="5181600"/>
          </a:xfrm>
          <a:prstGeom prst="rect">
            <a:avLst/>
          </a:prstGeom>
        </p:spPr>
        <p:txBody>
          <a:bodyPr/>
          <a:lstStyle/>
          <a:p>
            <a:pPr marL="0" indent="0">
              <a:lnSpc>
                <a:spcPct val="120000"/>
              </a:lnSpc>
              <a:spcBef>
                <a:spcPts val="600"/>
              </a:spcBef>
              <a:spcAft>
                <a:spcPts val="600"/>
              </a:spcAft>
              <a:buNone/>
            </a:pPr>
            <a:r>
              <a:rPr lang="fr-FR" sz="2000" b="1" dirty="0" smtClean="0">
                <a:solidFill>
                  <a:srgbClr val="008000"/>
                </a:solidFill>
              </a:rPr>
              <a:t>La Direction du Contrôle, du Suivi et l’Evaluation  </a:t>
            </a:r>
            <a:r>
              <a:rPr lang="fr-FR" sz="2000" dirty="0" smtClean="0"/>
              <a:t>est chargée de : </a:t>
            </a:r>
          </a:p>
          <a:p>
            <a:pPr marL="631825" lvl="0" indent="-379413">
              <a:lnSpc>
                <a:spcPct val="120000"/>
              </a:lnSpc>
              <a:spcBef>
                <a:spcPts val="600"/>
              </a:spcBef>
              <a:spcAft>
                <a:spcPts val="600"/>
              </a:spcAft>
            </a:pPr>
            <a:r>
              <a:rPr lang="fr-FR" sz="2000" dirty="0" smtClean="0"/>
              <a:t>- suivre la mise en œuvre des plans d’action, d’en évaluer les résultats et de proposer les mesures correctives ;</a:t>
            </a:r>
          </a:p>
          <a:p>
            <a:pPr marL="631825" lvl="0" indent="-379413">
              <a:lnSpc>
                <a:spcPct val="120000"/>
              </a:lnSpc>
              <a:spcBef>
                <a:spcPts val="600"/>
              </a:spcBef>
              <a:spcAft>
                <a:spcPts val="600"/>
              </a:spcAft>
            </a:pPr>
            <a:r>
              <a:rPr lang="fr-FR" sz="2000" dirty="0" smtClean="0"/>
              <a:t>- suivre la mise en œuvre de la Stratégie de Réduction de la Pauvreté intégrée actuellement dans le Plan National de Développement (PND) en partenariat avec les Ministères, les Partenaires au développement et les Comités locaux de suivi du PND ;</a:t>
            </a:r>
          </a:p>
          <a:p>
            <a:pPr marL="631825" lvl="0" indent="-379413">
              <a:lnSpc>
                <a:spcPct val="120000"/>
              </a:lnSpc>
              <a:spcBef>
                <a:spcPts val="600"/>
              </a:spcBef>
              <a:spcAft>
                <a:spcPts val="600"/>
              </a:spcAft>
            </a:pPr>
            <a:r>
              <a:rPr lang="fr-FR" sz="2000" dirty="0" smtClean="0"/>
              <a:t>- élaborer les bilans semestriel et annuel d’exécution et de performance globale des actions gouvernementales, en particulier des actions pro- pauvres.</a:t>
            </a:r>
          </a:p>
          <a:p>
            <a:pPr algn="just"/>
            <a:r>
              <a:rPr lang="fr-FR" sz="2400" dirty="0" smtClean="0"/>
              <a:t> </a:t>
            </a:r>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11</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INSTITUTION NATIONALE</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95400" y="1447800"/>
            <a:ext cx="7467600" cy="5181600"/>
          </a:xfrm>
          <a:prstGeom prst="rect">
            <a:avLst/>
          </a:prstGeom>
        </p:spPr>
        <p:txBody>
          <a:bodyPr/>
          <a:lstStyle/>
          <a:p>
            <a:pPr marL="0" indent="0">
              <a:lnSpc>
                <a:spcPct val="120000"/>
              </a:lnSpc>
              <a:spcBef>
                <a:spcPts val="600"/>
              </a:spcBef>
              <a:spcAft>
                <a:spcPts val="600"/>
              </a:spcAft>
              <a:buNone/>
            </a:pPr>
            <a:r>
              <a:rPr lang="fr-FR" sz="2000" dirty="0" smtClean="0"/>
              <a:t>Quelques réalisations:</a:t>
            </a:r>
          </a:p>
          <a:p>
            <a:pPr marL="0" indent="0">
              <a:lnSpc>
                <a:spcPct val="120000"/>
              </a:lnSpc>
              <a:spcBef>
                <a:spcPts val="600"/>
              </a:spcBef>
              <a:spcAft>
                <a:spcPts val="600"/>
              </a:spcAft>
              <a:buFontTx/>
              <a:buChar char="-"/>
            </a:pPr>
            <a:r>
              <a:rPr lang="fr-FR" sz="2000" dirty="0" smtClean="0"/>
              <a:t>Base de données informatisées</a:t>
            </a:r>
          </a:p>
          <a:p>
            <a:pPr marL="0" indent="0">
              <a:lnSpc>
                <a:spcPct val="120000"/>
              </a:lnSpc>
              <a:spcBef>
                <a:spcPts val="600"/>
              </a:spcBef>
              <a:spcAft>
                <a:spcPts val="600"/>
              </a:spcAft>
              <a:buFontTx/>
              <a:buChar char="-"/>
            </a:pPr>
            <a:r>
              <a:rPr lang="fr-FR" sz="2000" dirty="0" smtClean="0"/>
              <a:t>Projet de politique </a:t>
            </a:r>
            <a:r>
              <a:rPr lang="fr-FR" sz="2000" dirty="0" err="1" smtClean="0"/>
              <a:t>elaboré</a:t>
            </a:r>
            <a:r>
              <a:rPr lang="fr-FR" sz="2000" dirty="0" smtClean="0"/>
              <a:t>;</a:t>
            </a:r>
          </a:p>
          <a:p>
            <a:pPr marL="0" indent="0">
              <a:lnSpc>
                <a:spcPct val="120000"/>
              </a:lnSpc>
              <a:spcBef>
                <a:spcPts val="600"/>
              </a:spcBef>
              <a:spcAft>
                <a:spcPts val="600"/>
              </a:spcAft>
              <a:buFontTx/>
              <a:buChar char="-"/>
            </a:pPr>
            <a:r>
              <a:rPr lang="fr-FR" sz="2000" dirty="0" smtClean="0"/>
              <a:t>Elaboration du plan de suivi du PND au niveau central</a:t>
            </a:r>
          </a:p>
          <a:p>
            <a:pPr marL="0" indent="0">
              <a:lnSpc>
                <a:spcPct val="120000"/>
              </a:lnSpc>
              <a:spcBef>
                <a:spcPts val="600"/>
              </a:spcBef>
              <a:spcAft>
                <a:spcPts val="600"/>
              </a:spcAft>
              <a:buFontTx/>
              <a:buChar char="-"/>
            </a:pPr>
            <a:r>
              <a:rPr lang="fr-FR" sz="2000" dirty="0" smtClean="0"/>
              <a:t>Appui au Ministère technique pour la mise en place d’organise de S&amp;E</a:t>
            </a:r>
            <a:endParaRPr lang="fr-FR" sz="2400" dirty="0" smtClean="0"/>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12</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7" name="Pensées 6"/>
          <p:cNvSpPr/>
          <p:nvPr/>
        </p:nvSpPr>
        <p:spPr>
          <a:xfrm>
            <a:off x="1371600" y="838200"/>
            <a:ext cx="7391400" cy="4800600"/>
          </a:xfrm>
          <a:prstGeom prst="cloudCallout">
            <a:avLst/>
          </a:prstGeom>
          <a:solidFill>
            <a:srgbClr val="FFFFCC"/>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Aft>
                <a:spcPts val="0"/>
              </a:spcAft>
              <a:defRPr/>
            </a:pPr>
            <a:r>
              <a:rPr lang="fr-FR" sz="4000" b="1" dirty="0" smtClean="0">
                <a:solidFill>
                  <a:srgbClr val="FF0000"/>
                </a:solidFill>
              </a:rPr>
              <a:t>VOPE</a:t>
            </a:r>
            <a:endParaRPr lang="en-US" sz="4000" b="1" dirty="0">
              <a:ln w="3175" cap="sq" cmpd="dbl">
                <a:noFill/>
              </a:ln>
              <a:solidFill>
                <a:srgbClr val="FF0000"/>
              </a:solidFill>
            </a:endParaRP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13</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VOPE</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95400" y="1295400"/>
            <a:ext cx="7467600" cy="5181600"/>
          </a:xfrm>
          <a:prstGeom prst="rect">
            <a:avLst/>
          </a:prstGeom>
        </p:spPr>
        <p:txBody>
          <a:bodyPr/>
          <a:lstStyle/>
          <a:p>
            <a:pPr marL="0" indent="0">
              <a:lnSpc>
                <a:spcPct val="120000"/>
              </a:lnSpc>
              <a:spcBef>
                <a:spcPts val="600"/>
              </a:spcBef>
              <a:spcAft>
                <a:spcPts val="600"/>
              </a:spcAft>
              <a:buNone/>
            </a:pPr>
            <a:r>
              <a:rPr lang="fr-FR" sz="2000" dirty="0" smtClean="0"/>
              <a:t>Plusieurs organisations existent et mènent des activités complémentaires :</a:t>
            </a:r>
          </a:p>
          <a:p>
            <a:pPr marL="0" indent="0">
              <a:lnSpc>
                <a:spcPct val="120000"/>
              </a:lnSpc>
              <a:spcBef>
                <a:spcPts val="600"/>
              </a:spcBef>
              <a:spcAft>
                <a:spcPts val="600"/>
              </a:spcAft>
              <a:buFontTx/>
              <a:buChar char="-"/>
            </a:pPr>
            <a:r>
              <a:rPr lang="fr-FR" sz="2000" dirty="0" smtClean="0"/>
              <a:t>Réseau des Parlementaires Ivoiriens pour l’Evaluation du Développement (APNOD-CI);</a:t>
            </a:r>
          </a:p>
          <a:p>
            <a:pPr marL="0" indent="0">
              <a:lnSpc>
                <a:spcPct val="120000"/>
              </a:lnSpc>
              <a:spcBef>
                <a:spcPts val="600"/>
              </a:spcBef>
              <a:spcAft>
                <a:spcPts val="600"/>
              </a:spcAft>
              <a:buFontTx/>
              <a:buChar char="-"/>
            </a:pPr>
            <a:r>
              <a:rPr lang="fr-FR" sz="2000" dirty="0" smtClean="0"/>
              <a:t>Réseau Ivoirien de Suivi et d’ Evaluation (RISE);</a:t>
            </a:r>
          </a:p>
          <a:p>
            <a:pPr marL="0" indent="0">
              <a:lnSpc>
                <a:spcPct val="120000"/>
              </a:lnSpc>
              <a:spcBef>
                <a:spcPts val="600"/>
              </a:spcBef>
              <a:spcAft>
                <a:spcPts val="600"/>
              </a:spcAft>
              <a:buFontTx/>
              <a:buChar char="-"/>
            </a:pPr>
            <a:r>
              <a:rPr lang="fr-FR" sz="2000" dirty="0" smtClean="0"/>
              <a:t>Initiative Ivoirienne pour l’Evaluation (2IEval);</a:t>
            </a:r>
          </a:p>
          <a:p>
            <a:pPr marL="0" indent="0">
              <a:lnSpc>
                <a:spcPct val="120000"/>
              </a:lnSpc>
              <a:spcBef>
                <a:spcPts val="600"/>
              </a:spcBef>
              <a:spcAft>
                <a:spcPts val="600"/>
              </a:spcAft>
              <a:buFontTx/>
              <a:buChar char="-"/>
            </a:pPr>
            <a:r>
              <a:rPr lang="fr-FR" sz="2000" dirty="0" err="1" smtClean="0"/>
              <a:t>AfCop</a:t>
            </a:r>
            <a:r>
              <a:rPr lang="fr-FR" sz="2000" dirty="0" smtClean="0"/>
              <a:t>-GRD.</a:t>
            </a:r>
          </a:p>
          <a:p>
            <a:pPr marL="0" indent="0">
              <a:lnSpc>
                <a:spcPct val="120000"/>
              </a:lnSpc>
              <a:spcBef>
                <a:spcPts val="600"/>
              </a:spcBef>
              <a:spcAft>
                <a:spcPts val="600"/>
              </a:spcAft>
              <a:buFontTx/>
              <a:buChar char="-"/>
            </a:pPr>
            <a:endParaRPr lang="fr-FR" sz="2000" dirty="0" smtClean="0"/>
          </a:p>
          <a:p>
            <a:pPr marL="0" indent="0">
              <a:lnSpc>
                <a:spcPct val="120000"/>
              </a:lnSpc>
              <a:spcBef>
                <a:spcPts val="600"/>
              </a:spcBef>
              <a:spcAft>
                <a:spcPts val="600"/>
              </a:spcAft>
              <a:buFontTx/>
              <a:buChar char="-"/>
            </a:pPr>
            <a:endParaRPr lang="fr-FR" sz="2000" dirty="0" smtClean="0"/>
          </a:p>
          <a:p>
            <a:pPr marL="0" indent="0">
              <a:lnSpc>
                <a:spcPct val="120000"/>
              </a:lnSpc>
              <a:spcBef>
                <a:spcPts val="600"/>
              </a:spcBef>
              <a:spcAft>
                <a:spcPts val="600"/>
              </a:spcAft>
              <a:buFontTx/>
              <a:buChar char="-"/>
            </a:pPr>
            <a:endParaRPr lang="fr-FR" sz="2400" dirty="0" smtClean="0"/>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14</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VOPE</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95400" y="1295400"/>
            <a:ext cx="7467600" cy="5181600"/>
          </a:xfrm>
          <a:prstGeom prst="rect">
            <a:avLst/>
          </a:prstGeom>
        </p:spPr>
        <p:txBody>
          <a:bodyPr/>
          <a:lstStyle/>
          <a:p>
            <a:pPr marL="0" indent="0">
              <a:lnSpc>
                <a:spcPct val="120000"/>
              </a:lnSpc>
              <a:spcBef>
                <a:spcPts val="600"/>
              </a:spcBef>
              <a:spcAft>
                <a:spcPts val="600"/>
              </a:spcAft>
            </a:pPr>
            <a:r>
              <a:rPr lang="fr-FR" sz="2000" dirty="0" smtClean="0">
                <a:solidFill>
                  <a:srgbClr val="0000CC"/>
                </a:solidFill>
              </a:rPr>
              <a:t>Les principales activités au niveau nationales sont:</a:t>
            </a:r>
          </a:p>
          <a:p>
            <a:pPr marL="0" indent="0">
              <a:lnSpc>
                <a:spcPct val="120000"/>
              </a:lnSpc>
              <a:spcBef>
                <a:spcPts val="600"/>
              </a:spcBef>
              <a:spcAft>
                <a:spcPts val="600"/>
              </a:spcAft>
              <a:buFontTx/>
              <a:buChar char="-"/>
            </a:pPr>
            <a:r>
              <a:rPr lang="fr-FR" sz="2000" b="1" dirty="0" smtClean="0">
                <a:solidFill>
                  <a:srgbClr val="FF0066"/>
                </a:solidFill>
              </a:rPr>
              <a:t>réunion de haut niveau sur la gestion des résultats pour le développement GRD au Sofitel Hôtel Ivoire d’Abidjan juillet 2016</a:t>
            </a:r>
          </a:p>
          <a:p>
            <a:pPr marL="0" indent="0">
              <a:lnSpc>
                <a:spcPct val="120000"/>
              </a:lnSpc>
              <a:spcBef>
                <a:spcPts val="600"/>
              </a:spcBef>
              <a:spcAft>
                <a:spcPts val="600"/>
              </a:spcAft>
              <a:buFontTx/>
              <a:buChar char="-"/>
            </a:pPr>
            <a:r>
              <a:rPr lang="fr-FR" sz="2000" b="1" dirty="0" smtClean="0">
                <a:solidFill>
                  <a:srgbClr val="008000"/>
                </a:solidFill>
              </a:rPr>
              <a:t> le prix -d’Excellence « Evaluation d’Or »</a:t>
            </a:r>
          </a:p>
          <a:p>
            <a:pPr marL="0" indent="0">
              <a:lnSpc>
                <a:spcPct val="120000"/>
              </a:lnSpc>
              <a:spcBef>
                <a:spcPts val="600"/>
              </a:spcBef>
              <a:spcAft>
                <a:spcPts val="600"/>
              </a:spcAft>
              <a:buFontTx/>
              <a:buChar char="-"/>
            </a:pPr>
            <a:r>
              <a:rPr lang="fr-FR" sz="2000" dirty="0" smtClean="0"/>
              <a:t>Plusieurs missions du Parlement dont sur le réseau routier en Côte d’Ivoire</a:t>
            </a:r>
          </a:p>
          <a:p>
            <a:pPr marL="0" indent="0">
              <a:lnSpc>
                <a:spcPct val="120000"/>
              </a:lnSpc>
              <a:spcBef>
                <a:spcPts val="600"/>
              </a:spcBef>
              <a:spcAft>
                <a:spcPts val="600"/>
              </a:spcAft>
              <a:buFontTx/>
              <a:buChar char="-"/>
            </a:pPr>
            <a:endParaRPr lang="fr-FR" sz="2000" dirty="0" smtClean="0"/>
          </a:p>
          <a:p>
            <a:pPr marL="0" indent="0">
              <a:lnSpc>
                <a:spcPct val="120000"/>
              </a:lnSpc>
              <a:spcBef>
                <a:spcPts val="600"/>
              </a:spcBef>
              <a:spcAft>
                <a:spcPts val="600"/>
              </a:spcAft>
              <a:buFontTx/>
              <a:buChar char="-"/>
            </a:pPr>
            <a:endParaRPr lang="fr-FR" sz="2400" dirty="0" smtClean="0"/>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cover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15</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7" name="Pensées 6"/>
          <p:cNvSpPr/>
          <p:nvPr/>
        </p:nvSpPr>
        <p:spPr>
          <a:xfrm>
            <a:off x="1371600" y="838200"/>
            <a:ext cx="7391400" cy="4800600"/>
          </a:xfrm>
          <a:prstGeom prst="cloudCallout">
            <a:avLst/>
          </a:prstGeom>
          <a:solidFill>
            <a:srgbClr val="FFFFCC"/>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Aft>
                <a:spcPts val="0"/>
              </a:spcAft>
              <a:defRPr/>
            </a:pPr>
            <a:r>
              <a:rPr lang="fr-FR" sz="4000" b="1" dirty="0" smtClean="0">
                <a:solidFill>
                  <a:srgbClr val="FF0000"/>
                </a:solidFill>
              </a:rPr>
              <a:t>DEFIS</a:t>
            </a:r>
            <a:endParaRPr lang="en-US" sz="4000" b="1" dirty="0">
              <a:ln w="3175" cap="sq" cmpd="dbl">
                <a:noFill/>
              </a:ln>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16</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DEFIS</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95400" y="1447800"/>
            <a:ext cx="7467600" cy="3581400"/>
          </a:xfrm>
          <a:prstGeom prst="rect">
            <a:avLst/>
          </a:prstGeom>
        </p:spPr>
        <p:txBody>
          <a:bodyPr/>
          <a:lstStyle/>
          <a:p>
            <a:pPr marL="0" indent="0">
              <a:lnSpc>
                <a:spcPct val="120000"/>
              </a:lnSpc>
              <a:spcBef>
                <a:spcPts val="600"/>
              </a:spcBef>
              <a:spcAft>
                <a:spcPts val="600"/>
              </a:spcAft>
              <a:buFontTx/>
              <a:buChar char="-"/>
            </a:pPr>
            <a:r>
              <a:rPr lang="fr-FR" sz="2000" b="1" dirty="0" smtClean="0">
                <a:solidFill>
                  <a:srgbClr val="FF0066"/>
                </a:solidFill>
              </a:rPr>
              <a:t> réalisation de la Politique Nationale de l’Evaluation;</a:t>
            </a:r>
          </a:p>
          <a:p>
            <a:pPr marL="0" indent="0">
              <a:lnSpc>
                <a:spcPct val="120000"/>
              </a:lnSpc>
              <a:spcBef>
                <a:spcPts val="600"/>
              </a:spcBef>
              <a:spcAft>
                <a:spcPts val="600"/>
              </a:spcAft>
              <a:buFontTx/>
              <a:buChar char="-"/>
            </a:pPr>
            <a:r>
              <a:rPr lang="fr-FR" sz="2000" b="1" dirty="0" smtClean="0">
                <a:solidFill>
                  <a:srgbClr val="008000"/>
                </a:solidFill>
              </a:rPr>
              <a:t>Renforcement des capacités nationales;</a:t>
            </a:r>
          </a:p>
          <a:p>
            <a:pPr marL="0" indent="0">
              <a:lnSpc>
                <a:spcPct val="120000"/>
              </a:lnSpc>
              <a:spcBef>
                <a:spcPts val="600"/>
              </a:spcBef>
              <a:spcAft>
                <a:spcPts val="600"/>
              </a:spcAft>
              <a:buFontTx/>
              <a:buChar char="-"/>
            </a:pPr>
            <a:r>
              <a:rPr lang="fr-FR" sz="2000" b="1" dirty="0" smtClean="0">
                <a:solidFill>
                  <a:srgbClr val="0000CC"/>
                </a:solidFill>
              </a:rPr>
              <a:t>Evaluation au niveau local, notamment des collectivités locales</a:t>
            </a:r>
          </a:p>
          <a:p>
            <a:pPr marL="0" indent="0">
              <a:lnSpc>
                <a:spcPct val="120000"/>
              </a:lnSpc>
              <a:spcBef>
                <a:spcPts val="600"/>
              </a:spcBef>
              <a:spcAft>
                <a:spcPts val="600"/>
              </a:spcAft>
              <a:buFontTx/>
              <a:buChar char="-"/>
            </a:pPr>
            <a:endParaRPr lang="fr-FR" sz="2000" dirty="0" smtClean="0"/>
          </a:p>
          <a:p>
            <a:pPr marL="0" indent="0">
              <a:lnSpc>
                <a:spcPct val="120000"/>
              </a:lnSpc>
              <a:spcBef>
                <a:spcPts val="600"/>
              </a:spcBef>
              <a:spcAft>
                <a:spcPts val="600"/>
              </a:spcAft>
              <a:buFontTx/>
              <a:buChar char="-"/>
            </a:pPr>
            <a:endParaRPr lang="fr-FR" sz="2000" dirty="0" smtClean="0"/>
          </a:p>
          <a:p>
            <a:pPr marL="0" indent="0">
              <a:lnSpc>
                <a:spcPct val="120000"/>
              </a:lnSpc>
              <a:spcBef>
                <a:spcPts val="600"/>
              </a:spcBef>
              <a:spcAft>
                <a:spcPts val="600"/>
              </a:spcAft>
              <a:buFontTx/>
              <a:buChar char="-"/>
            </a:pPr>
            <a:endParaRPr lang="fr-FR" sz="2400" dirty="0" smtClean="0"/>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comb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52600" y="4495800"/>
            <a:ext cx="6569075" cy="2058987"/>
          </a:xfrm>
        </p:spPr>
        <p:txBody>
          <a:bodyPr rtlCol="0">
            <a:normAutofit fontScale="55000" lnSpcReduction="20000"/>
          </a:bodyPr>
          <a:lstStyle/>
          <a:p>
            <a:pPr algn="ctr" eaLnBrk="1" fontAlgn="auto" hangingPunct="1">
              <a:spcAft>
                <a:spcPts val="0"/>
              </a:spcAft>
              <a:buFont typeface="Arial" pitchFamily="34" charset="0"/>
              <a:buNone/>
              <a:defRPr/>
            </a:pPr>
            <a:r>
              <a:rPr lang="fr-FR" sz="2400" b="1" u="sng" dirty="0" smtClean="0"/>
              <a:t>CONTACT</a:t>
            </a:r>
          </a:p>
          <a:p>
            <a:pPr algn="ctr" eaLnBrk="1" fontAlgn="auto" hangingPunct="1">
              <a:spcAft>
                <a:spcPts val="0"/>
              </a:spcAft>
              <a:buFont typeface="Arial" pitchFamily="34" charset="0"/>
              <a:buNone/>
              <a:defRPr/>
            </a:pPr>
            <a:endParaRPr lang="fr-FR" sz="2400" b="1" dirty="0"/>
          </a:p>
          <a:p>
            <a:pPr algn="ctr" eaLnBrk="1" fontAlgn="auto" hangingPunct="1">
              <a:spcAft>
                <a:spcPts val="0"/>
              </a:spcAft>
              <a:buFont typeface="Arial" pitchFamily="34" charset="0"/>
              <a:buNone/>
              <a:defRPr/>
            </a:pPr>
            <a:r>
              <a:rPr lang="fr-FR" sz="2400" b="1" dirty="0" smtClean="0"/>
              <a:t>09 BP 488 Abidjan 09, Côte d’Ivoire</a:t>
            </a:r>
          </a:p>
          <a:p>
            <a:pPr algn="ctr" eaLnBrk="1" fontAlgn="auto" hangingPunct="1">
              <a:spcAft>
                <a:spcPts val="0"/>
              </a:spcAft>
              <a:buFont typeface="Arial" pitchFamily="34" charset="0"/>
              <a:buNone/>
              <a:defRPr/>
            </a:pPr>
            <a:endParaRPr lang="fr-FR" sz="2400" b="1" dirty="0" smtClean="0"/>
          </a:p>
          <a:p>
            <a:pPr algn="ctr" eaLnBrk="1" fontAlgn="auto" hangingPunct="1">
              <a:spcAft>
                <a:spcPts val="0"/>
              </a:spcAft>
              <a:buFont typeface="Arial" pitchFamily="34" charset="0"/>
              <a:buNone/>
              <a:defRPr/>
            </a:pPr>
            <a:r>
              <a:rPr lang="fr-FR" sz="2400" b="1" dirty="0" smtClean="0">
                <a:hlinkClick r:id="rId2"/>
              </a:rPr>
              <a:t>Samuel.kouakou@2ieval.org</a:t>
            </a:r>
            <a:r>
              <a:rPr lang="fr-FR" sz="2400" b="1" dirty="0" smtClean="0"/>
              <a:t> </a:t>
            </a:r>
          </a:p>
          <a:p>
            <a:pPr algn="ctr" eaLnBrk="1" fontAlgn="auto" hangingPunct="1">
              <a:spcAft>
                <a:spcPts val="0"/>
              </a:spcAft>
              <a:buFont typeface="Arial" pitchFamily="34" charset="0"/>
              <a:buNone/>
              <a:defRPr/>
            </a:pPr>
            <a:endParaRPr lang="fr-FR" sz="2400" b="1" dirty="0" smtClean="0"/>
          </a:p>
          <a:p>
            <a:pPr algn="ctr" eaLnBrk="1" fontAlgn="auto" hangingPunct="1">
              <a:spcAft>
                <a:spcPts val="0"/>
              </a:spcAft>
              <a:buFont typeface="Arial" pitchFamily="34" charset="0"/>
              <a:buNone/>
              <a:defRPr/>
            </a:pPr>
            <a:r>
              <a:rPr lang="fr-FR" sz="2400" b="1" dirty="0" smtClean="0">
                <a:hlinkClick r:id="rId3"/>
              </a:rPr>
              <a:t>www.2ieval.org</a:t>
            </a:r>
            <a:r>
              <a:rPr lang="fr-FR" sz="2400" b="1" dirty="0" smtClean="0"/>
              <a:t> </a:t>
            </a:r>
          </a:p>
          <a:p>
            <a:pPr algn="ctr" eaLnBrk="1" fontAlgn="auto" hangingPunct="1">
              <a:spcAft>
                <a:spcPts val="0"/>
              </a:spcAft>
              <a:buFont typeface="Arial" pitchFamily="34" charset="0"/>
              <a:buNone/>
              <a:defRPr/>
            </a:pPr>
            <a:endParaRPr lang="fr-FR" sz="2400" b="1" dirty="0" smtClean="0"/>
          </a:p>
          <a:p>
            <a:pPr algn="ctr" eaLnBrk="1" fontAlgn="auto" hangingPunct="1">
              <a:spcAft>
                <a:spcPts val="0"/>
              </a:spcAft>
              <a:buFont typeface="Arial" pitchFamily="34" charset="0"/>
              <a:buNone/>
              <a:defRPr/>
            </a:pPr>
            <a:r>
              <a:rPr lang="fr-FR" sz="2400" b="1" dirty="0" smtClean="0"/>
              <a:t>(225) 03 09 34 30</a:t>
            </a:r>
          </a:p>
          <a:p>
            <a:pPr eaLnBrk="1" fontAlgn="auto" hangingPunct="1">
              <a:spcAft>
                <a:spcPts val="0"/>
              </a:spcAft>
              <a:buFont typeface="Arial" pitchFamily="34" charset="0"/>
              <a:buChar char="•"/>
              <a:defRPr/>
            </a:pPr>
            <a:endParaRPr lang="fr-FR" dirty="0"/>
          </a:p>
        </p:txBody>
      </p:sp>
      <p:sp>
        <p:nvSpPr>
          <p:cNvPr id="8" name="Rectangle 7"/>
          <p:cNvSpPr/>
          <p:nvPr/>
        </p:nvSpPr>
        <p:spPr>
          <a:xfrm>
            <a:off x="1600200" y="3124200"/>
            <a:ext cx="6912768" cy="707886"/>
          </a:xfrm>
          <a:prstGeom prst="rect">
            <a:avLst/>
          </a:prstGeom>
          <a:ln>
            <a:noFill/>
          </a:ln>
        </p:spPr>
        <p:style>
          <a:lnRef idx="2">
            <a:schemeClr val="accent1"/>
          </a:lnRef>
          <a:fillRef idx="1001">
            <a:schemeClr val="lt1"/>
          </a:fillRef>
          <a:effectRef idx="0">
            <a:schemeClr val="accent1"/>
          </a:effectRef>
          <a:fontRef idx="minor">
            <a:schemeClr val="dk1"/>
          </a:fontRef>
        </p:style>
        <p:txBody>
          <a:bodyPr>
            <a:prstTxWarp prst="textDeflate">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Bef>
                <a:spcPts val="0"/>
              </a:spcBef>
              <a:spcAft>
                <a:spcPts val="0"/>
              </a:spcAft>
              <a:defRPr/>
            </a:pPr>
            <a:r>
              <a:rPr lang="fr-FR"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MERCI DE VOTRE ATTENTION</a:t>
            </a:r>
          </a:p>
        </p:txBody>
      </p:sp>
      <p:pic>
        <p:nvPicPr>
          <p:cNvPr id="1026" name="Picture 2" descr="logo-2ieval-final-02-2014-RED"/>
          <p:cNvPicPr>
            <a:picLocks noChangeAspect="1" noChangeArrowheads="1"/>
          </p:cNvPicPr>
          <p:nvPr/>
        </p:nvPicPr>
        <p:blipFill>
          <a:blip r:embed="rId4" cstate="print"/>
          <a:srcRect/>
          <a:stretch>
            <a:fillRect/>
          </a:stretch>
        </p:blipFill>
        <p:spPr bwMode="auto">
          <a:xfrm>
            <a:off x="3962400" y="381000"/>
            <a:ext cx="1285875" cy="1339850"/>
          </a:xfrm>
          <a:prstGeom prst="rect">
            <a:avLst/>
          </a:prstGeom>
          <a:noFill/>
          <a:ln w="9525">
            <a:noFill/>
            <a:miter lim="800000"/>
            <a:headEnd/>
            <a:tailEnd/>
          </a:ln>
        </p:spPr>
      </p:pic>
      <p:pic>
        <p:nvPicPr>
          <p:cNvPr id="1027" name="Image 2" descr="C:\Users\user\Documents\LOGO-SITE WEB-2014\LOGO MSWORD\bleu-2ieval.jpg"/>
          <p:cNvPicPr>
            <a:picLocks noChangeAspect="1" noChangeArrowheads="1"/>
          </p:cNvPicPr>
          <p:nvPr/>
        </p:nvPicPr>
        <p:blipFill>
          <a:blip r:embed="rId5" cstate="print"/>
          <a:srcRect/>
          <a:stretch>
            <a:fillRect/>
          </a:stretch>
        </p:blipFill>
        <p:spPr bwMode="auto">
          <a:xfrm>
            <a:off x="3743325" y="1919287"/>
            <a:ext cx="2043113" cy="763588"/>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iterate type="lt">
                                    <p:tmPct val="0"/>
                                  </p:iterate>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2</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6" name="Explosion 1 5"/>
          <p:cNvSpPr/>
          <p:nvPr/>
        </p:nvSpPr>
        <p:spPr>
          <a:xfrm>
            <a:off x="1219200" y="381000"/>
            <a:ext cx="7696200" cy="6172200"/>
          </a:xfrm>
          <a:prstGeom prst="irregularSeal1">
            <a:avLst/>
          </a:prstGeom>
          <a:solidFill>
            <a:srgbClr val="99FF99"/>
          </a:solidFill>
          <a:ln w="76200">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3600" b="1" dirty="0" smtClean="0">
                <a:ln w="1905">
                  <a:no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SITUATION ACTUELLE DE LA POLITIQUE NATIONALE D’EVALUATION</a:t>
            </a:r>
            <a:endParaRPr lang="fr-FR" sz="3600" b="1" dirty="0">
              <a:ln w="1905">
                <a:no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3</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fontScale="70000" lnSpcReduction="20000"/>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SITUTATION ACTUELLE DE LA POLITIQUE NATIONALE D’EVALUATION</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19200" y="1371600"/>
            <a:ext cx="7772400" cy="4953000"/>
          </a:xfrm>
          <a:prstGeom prst="rect">
            <a:avLst/>
          </a:prstGeom>
        </p:spPr>
        <p:txBody>
          <a:bodyPr/>
          <a:lstStyle/>
          <a:p>
            <a:pPr>
              <a:lnSpc>
                <a:spcPct val="150000"/>
              </a:lnSpc>
              <a:buClr>
                <a:srgbClr val="FF0066"/>
              </a:buClr>
            </a:pPr>
            <a:r>
              <a:rPr lang="fr-FR" sz="2000" b="1" dirty="0" smtClean="0">
                <a:solidFill>
                  <a:srgbClr val="0000CC"/>
                </a:solidFill>
              </a:rPr>
              <a:t>La stratégie de développement de la politique nationale d’évaluation a été faite à travers la prise de plusieurs décrets:</a:t>
            </a:r>
          </a:p>
          <a:p>
            <a:pPr>
              <a:lnSpc>
                <a:spcPct val="150000"/>
              </a:lnSpc>
              <a:buClr>
                <a:srgbClr val="FF0066"/>
              </a:buClr>
            </a:pPr>
            <a:endParaRPr lang="fr-FR" sz="2000" b="1" dirty="0" smtClean="0">
              <a:solidFill>
                <a:srgbClr val="0000CC"/>
              </a:solidFill>
            </a:endParaRPr>
          </a:p>
          <a:p>
            <a:pPr>
              <a:lnSpc>
                <a:spcPct val="150000"/>
              </a:lnSpc>
              <a:buClr>
                <a:srgbClr val="FF0066"/>
              </a:buClr>
              <a:buFontTx/>
              <a:buChar char="-"/>
            </a:pPr>
            <a:r>
              <a:rPr lang="fr-FR" sz="2000" b="1" dirty="0" smtClean="0">
                <a:solidFill>
                  <a:srgbClr val="008000"/>
                </a:solidFill>
              </a:rPr>
              <a:t>Décret de création du cadre de mise en œuvre du Document de Stratégie de Reduction de la Pauvreté (DSRP);</a:t>
            </a:r>
          </a:p>
          <a:p>
            <a:pPr>
              <a:lnSpc>
                <a:spcPct val="150000"/>
              </a:lnSpc>
              <a:buClr>
                <a:srgbClr val="FF0066"/>
              </a:buClr>
              <a:buFontTx/>
              <a:buChar char="-"/>
            </a:pPr>
            <a:endParaRPr lang="fr-FR" sz="2000" b="1" dirty="0" smtClean="0">
              <a:solidFill>
                <a:srgbClr val="0000CC"/>
              </a:solidFill>
            </a:endParaRPr>
          </a:p>
          <a:p>
            <a:pPr>
              <a:lnSpc>
                <a:spcPct val="150000"/>
              </a:lnSpc>
              <a:buClr>
                <a:srgbClr val="FF0066"/>
              </a:buClr>
              <a:buFontTx/>
              <a:buChar char="-"/>
            </a:pPr>
            <a:r>
              <a:rPr lang="fr-FR" sz="2000" b="1" dirty="0" smtClean="0">
                <a:solidFill>
                  <a:srgbClr val="FF0066"/>
                </a:solidFill>
              </a:rPr>
              <a:t>Décret de création du cadre de mise en œuvre du Plan national de Développement (PND 2012 – 2015);</a:t>
            </a:r>
          </a:p>
          <a:p>
            <a:pPr>
              <a:lnSpc>
                <a:spcPct val="150000"/>
              </a:lnSpc>
              <a:buClr>
                <a:srgbClr val="FF0066"/>
              </a:buClr>
              <a:buFontTx/>
              <a:buChar char="-"/>
            </a:pPr>
            <a:endParaRPr lang="fr-FR" sz="2000" b="1" dirty="0" smtClean="0">
              <a:solidFill>
                <a:srgbClr val="FF6600"/>
              </a:solidFill>
            </a:endParaRPr>
          </a:p>
          <a:p>
            <a:pPr>
              <a:lnSpc>
                <a:spcPct val="150000"/>
              </a:lnSpc>
              <a:buClr>
                <a:srgbClr val="FF0066"/>
              </a:buClr>
              <a:buFontTx/>
              <a:buChar char="-"/>
            </a:pPr>
            <a:r>
              <a:rPr lang="fr-FR" sz="2000" b="1" dirty="0" smtClean="0">
                <a:solidFill>
                  <a:srgbClr val="FF6600"/>
                </a:solidFill>
              </a:rPr>
              <a:t>Décret de création du cadre de mise en œuvre du Plan national de Développement (PND 2016 – 2020).</a:t>
            </a:r>
          </a:p>
          <a:p>
            <a:pPr>
              <a:lnSpc>
                <a:spcPct val="150000"/>
              </a:lnSpc>
              <a:buClr>
                <a:srgbClr val="FF0066"/>
              </a:buClr>
              <a:buFontTx/>
              <a:buChar char="-"/>
            </a:pPr>
            <a:endParaRPr lang="fr-FR" sz="2000" b="1" dirty="0" smtClean="0">
              <a:solidFill>
                <a:srgbClr val="0000CC"/>
              </a:solidFill>
            </a:endParaRPr>
          </a:p>
          <a:p>
            <a:pPr>
              <a:lnSpc>
                <a:spcPct val="150000"/>
              </a:lnSpc>
              <a:buClr>
                <a:srgbClr val="FF0066"/>
              </a:buClr>
              <a:buFontTx/>
              <a:buChar char="-"/>
            </a:pPr>
            <a:endParaRPr lang="fr-FR" sz="2000" b="1" dirty="0" smtClean="0">
              <a:solidFill>
                <a:srgbClr val="0000CC"/>
              </a:solidFill>
            </a:endParaRPr>
          </a:p>
          <a:p>
            <a:pPr>
              <a:lnSpc>
                <a:spcPct val="150000"/>
              </a:lnSpc>
              <a:buClr>
                <a:srgbClr val="FF0066"/>
              </a:buClr>
              <a:buFontTx/>
              <a:buChar cha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gn="just"/>
            <a:endParaRPr lang="fr-FR" sz="2400" b="1" dirty="0" smtClean="0">
              <a:solidFill>
                <a:srgbClr val="0000CC"/>
              </a:solidFill>
            </a:endParaRPr>
          </a:p>
          <a:p>
            <a:pPr algn="just"/>
            <a:endParaRPr lang="fr-FR" sz="2400" dirty="0" smtClean="0"/>
          </a:p>
          <a:p>
            <a:pPr algn="just"/>
            <a:endParaRPr lang="fr-FR" sz="2400" dirty="0" smtClean="0"/>
          </a:p>
          <a:p>
            <a:pPr algn="just"/>
            <a:r>
              <a:rPr lang="fr-FR" sz="2400" dirty="0" smtClean="0"/>
              <a:t> </a:t>
            </a:r>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4</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fontScale="70000" lnSpcReduction="20000"/>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SITUTATION ACTUELLE DE LA POLITIQUE NATIONALE D’EVALUATION</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19200" y="1371600"/>
            <a:ext cx="7772400" cy="4953000"/>
          </a:xfrm>
          <a:prstGeom prst="rect">
            <a:avLst/>
          </a:prstGeom>
        </p:spPr>
        <p:txBody>
          <a:bodyPr/>
          <a:lstStyle/>
          <a:p>
            <a:pPr>
              <a:lnSpc>
                <a:spcPct val="150000"/>
              </a:lnSpc>
              <a:buClr>
                <a:srgbClr val="FF0066"/>
              </a:buClr>
            </a:pPr>
            <a:r>
              <a:rPr lang="fr-FR" sz="2000" b="1" dirty="0" smtClean="0">
                <a:solidFill>
                  <a:srgbClr val="0000CC"/>
                </a:solidFill>
              </a:rPr>
              <a:t>La particularité de ces textes réglementaires est la prise en compte des organisations nationales dans la conduite du processus.</a:t>
            </a:r>
          </a:p>
          <a:p>
            <a:pPr>
              <a:lnSpc>
                <a:spcPct val="150000"/>
              </a:lnSpc>
              <a:buClr>
                <a:srgbClr val="FF0066"/>
              </a:buClr>
            </a:pPr>
            <a:endParaRPr lang="fr-FR" sz="2000" b="1" dirty="0" smtClean="0">
              <a:solidFill>
                <a:srgbClr val="0000CC"/>
              </a:solidFill>
            </a:endParaRPr>
          </a:p>
          <a:p>
            <a:pPr>
              <a:lnSpc>
                <a:spcPct val="150000"/>
              </a:lnSpc>
              <a:buClr>
                <a:srgbClr val="FF0066"/>
              </a:buClr>
            </a:pPr>
            <a:r>
              <a:rPr lang="fr-FR" sz="2000" b="1" dirty="0" smtClean="0">
                <a:solidFill>
                  <a:srgbClr val="0000CC"/>
                </a:solidFill>
              </a:rPr>
              <a:t>De manière spécifique, le décret du PND 2016-2020 marque une volonté affirmée du gouvernement de mettre en avant l’évaluation. </a:t>
            </a:r>
          </a:p>
          <a:p>
            <a:pPr>
              <a:lnSpc>
                <a:spcPct val="150000"/>
              </a:lnSpc>
              <a:buClr>
                <a:srgbClr val="FF0066"/>
              </a:buClr>
            </a:pPr>
            <a:r>
              <a:rPr lang="fr-FR" sz="2000" b="1" dirty="0" smtClean="0">
                <a:solidFill>
                  <a:srgbClr val="0000CC"/>
                </a:solidFill>
              </a:rPr>
              <a:t>Il s’agit notamment de la mise en place d’unité dédiée au pilotage en temps réel.</a:t>
            </a:r>
          </a:p>
          <a:p>
            <a:pPr>
              <a:lnSpc>
                <a:spcPct val="150000"/>
              </a:lnSpc>
              <a:buClr>
                <a:srgbClr val="FF0066"/>
              </a:buClr>
              <a:buFontTx/>
              <a:buChar char="-"/>
            </a:pPr>
            <a:endParaRPr lang="fr-FR" sz="2000" b="1" dirty="0" smtClean="0">
              <a:solidFill>
                <a:srgbClr val="0000CC"/>
              </a:solidFill>
            </a:endParaRPr>
          </a:p>
          <a:p>
            <a:pPr>
              <a:lnSpc>
                <a:spcPct val="150000"/>
              </a:lnSpc>
              <a:buClr>
                <a:srgbClr val="FF0066"/>
              </a:buClr>
              <a:buFontTx/>
              <a:buChar cha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gn="just"/>
            <a:endParaRPr lang="fr-FR" sz="2400" b="1" dirty="0" smtClean="0">
              <a:solidFill>
                <a:srgbClr val="0000CC"/>
              </a:solidFill>
            </a:endParaRPr>
          </a:p>
          <a:p>
            <a:pPr algn="just"/>
            <a:endParaRPr lang="fr-FR" sz="2400" dirty="0" smtClean="0"/>
          </a:p>
          <a:p>
            <a:pPr algn="just"/>
            <a:endParaRPr lang="fr-FR" sz="2400" dirty="0" smtClean="0"/>
          </a:p>
          <a:p>
            <a:pPr algn="just"/>
            <a:r>
              <a:rPr lang="fr-FR" sz="2400" dirty="0" smtClean="0"/>
              <a:t> </a:t>
            </a:r>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5</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fontScale="70000" lnSpcReduction="20000"/>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SITUTATION ACTUELLE DE LA POLITIQUE NATIONALE D’EVALUATION</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19200" y="1371600"/>
            <a:ext cx="7772400" cy="4953000"/>
          </a:xfrm>
          <a:prstGeom prst="rect">
            <a:avLst/>
          </a:prstGeom>
        </p:spPr>
        <p:txBody>
          <a:bodyPr/>
          <a:lstStyle/>
          <a:p>
            <a:pPr>
              <a:lnSpc>
                <a:spcPct val="150000"/>
              </a:lnSpc>
              <a:buClr>
                <a:srgbClr val="FF0066"/>
              </a:buClr>
            </a:pPr>
            <a:r>
              <a:rPr lang="fr-FR" sz="2000" b="1" dirty="0" smtClean="0"/>
              <a:t>Le projet d’élaboration d’une Politique Nationale d’Evaluation est en cours avec le démarrage de la reforme des finances sur le système de budget- programme.</a:t>
            </a:r>
          </a:p>
          <a:p>
            <a:pPr>
              <a:lnSpc>
                <a:spcPct val="150000"/>
              </a:lnSpc>
              <a:buClr>
                <a:srgbClr val="FF0066"/>
              </a:buClr>
            </a:pPr>
            <a:r>
              <a:rPr lang="fr-FR" sz="2000" b="1" dirty="0" smtClean="0"/>
              <a:t>Le SNU a été sollicité a cet effet par le gouvernement pour un appui afin de mettre en œuvre cette politique.</a:t>
            </a:r>
          </a:p>
          <a:p>
            <a:pPr>
              <a:lnSpc>
                <a:spcPct val="150000"/>
              </a:lnSpc>
              <a:buClr>
                <a:srgbClr val="FF0066"/>
              </a:buClr>
            </a:pPr>
            <a:endParaRPr lang="fr-FR" sz="2000" b="1" dirty="0" smtClean="0"/>
          </a:p>
          <a:p>
            <a:pPr>
              <a:lnSpc>
                <a:spcPct val="150000"/>
              </a:lnSpc>
              <a:buClr>
                <a:srgbClr val="FF0066"/>
              </a:buClr>
            </a:pPr>
            <a:r>
              <a:rPr lang="fr-FR" sz="2000" b="1" dirty="0" smtClean="0">
                <a:solidFill>
                  <a:srgbClr val="0000CC"/>
                </a:solidFill>
              </a:rPr>
              <a:t>Fait majeur: La nouvelle constitution de la Côte d’Ivoire fait de l’évaluation une mission essentielle du parlement.</a:t>
            </a:r>
          </a:p>
          <a:p>
            <a:pPr>
              <a:lnSpc>
                <a:spcPct val="150000"/>
              </a:lnSpc>
              <a:buClr>
                <a:srgbClr val="FF0066"/>
              </a:buClr>
              <a:buFontTx/>
              <a:buChar char="-"/>
            </a:pPr>
            <a:r>
              <a:rPr lang="fr-FR" sz="2000" b="1" dirty="0" smtClean="0">
                <a:solidFill>
                  <a:srgbClr val="0000CC"/>
                </a:solidFill>
              </a:rPr>
              <a:t>Article 94: Le parlement évalue les politiques publiques;</a:t>
            </a:r>
          </a:p>
          <a:p>
            <a:pPr>
              <a:lnSpc>
                <a:spcPct val="150000"/>
              </a:lnSpc>
              <a:buClr>
                <a:srgbClr val="FF0066"/>
              </a:buClr>
              <a:buFontTx/>
              <a:buChar char="-"/>
            </a:pPr>
            <a:r>
              <a:rPr lang="fr-FR" sz="2000" b="1" dirty="0" smtClean="0">
                <a:solidFill>
                  <a:srgbClr val="0000CC"/>
                </a:solidFill>
              </a:rPr>
              <a:t>Article 117: Le parlement initie des missions d’évaluation des politiques publiques.</a:t>
            </a:r>
          </a:p>
          <a:p>
            <a:pPr>
              <a:lnSpc>
                <a:spcPct val="150000"/>
              </a:lnSpc>
              <a:buClr>
                <a:srgbClr val="FF0066"/>
              </a:buClr>
            </a:pPr>
            <a:endParaRPr lang="fr-FR" sz="2000" b="1" dirty="0" smtClean="0">
              <a:solidFill>
                <a:srgbClr val="0000CC"/>
              </a:solidFill>
            </a:endParaRPr>
          </a:p>
          <a:p>
            <a:pPr>
              <a:lnSpc>
                <a:spcPct val="150000"/>
              </a:lnSpc>
              <a:buClr>
                <a:srgbClr val="FF0066"/>
              </a:buClr>
            </a:pPr>
            <a:endParaRPr lang="fr-FR" sz="2000" b="1" dirty="0" smtClean="0">
              <a:solidFill>
                <a:srgbClr val="0000CC"/>
              </a:solidFill>
            </a:endParaRPr>
          </a:p>
          <a:p>
            <a:pPr>
              <a:lnSpc>
                <a:spcPct val="150000"/>
              </a:lnSpc>
              <a:buClr>
                <a:srgbClr val="FF0066"/>
              </a:buClr>
              <a:buFontTx/>
              <a:buChar cha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gn="just"/>
            <a:endParaRPr lang="fr-FR" sz="2400" b="1" dirty="0" smtClean="0">
              <a:solidFill>
                <a:srgbClr val="0000CC"/>
              </a:solidFill>
            </a:endParaRPr>
          </a:p>
          <a:p>
            <a:pPr algn="just"/>
            <a:endParaRPr lang="fr-FR" sz="2400" dirty="0" smtClean="0"/>
          </a:p>
          <a:p>
            <a:pPr algn="just"/>
            <a:endParaRPr lang="fr-FR" sz="2400" dirty="0" smtClean="0"/>
          </a:p>
          <a:p>
            <a:pPr algn="just"/>
            <a:r>
              <a:rPr lang="fr-FR" sz="2400" dirty="0" smtClean="0"/>
              <a:t> </a:t>
            </a:r>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6</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fontScale="70000" lnSpcReduction="20000"/>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SITUTATION ACTUELLE DE LA POLITIQUE NATIONALE D’EVALUATION</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219200" y="1371600"/>
            <a:ext cx="7772400" cy="4953000"/>
          </a:xfrm>
          <a:prstGeom prst="rect">
            <a:avLst/>
          </a:prstGeom>
        </p:spPr>
        <p:txBody>
          <a:bodyPr/>
          <a:lstStyle/>
          <a:p>
            <a:pPr>
              <a:lnSpc>
                <a:spcPct val="150000"/>
              </a:lnSpc>
              <a:buClr>
                <a:srgbClr val="FF0066"/>
              </a:buClr>
            </a:pPr>
            <a:r>
              <a:rPr lang="fr-FR" sz="2000" b="1" dirty="0" smtClean="0"/>
              <a:t>Pour le moment il n’existe pas de relation formelle entre la mise en œuvre de cette politique nationale et celle de la conduite du MAERP.</a:t>
            </a:r>
          </a:p>
          <a:p>
            <a:pPr>
              <a:lnSpc>
                <a:spcPct val="150000"/>
              </a:lnSpc>
              <a:buClr>
                <a:srgbClr val="FF0066"/>
              </a:buClr>
            </a:pPr>
            <a:endParaRPr lang="fr-FR" sz="2000" b="1" dirty="0" smtClean="0">
              <a:solidFill>
                <a:srgbClr val="0000CC"/>
              </a:solidFill>
            </a:endParaRPr>
          </a:p>
          <a:p>
            <a:pPr>
              <a:lnSpc>
                <a:spcPct val="150000"/>
              </a:lnSpc>
              <a:buClr>
                <a:srgbClr val="FF0066"/>
              </a:buClr>
            </a:pPr>
            <a:endParaRPr lang="fr-FR" sz="2000" b="1" dirty="0" smtClean="0">
              <a:solidFill>
                <a:srgbClr val="0000CC"/>
              </a:solidFill>
            </a:endParaRPr>
          </a:p>
          <a:p>
            <a:pPr>
              <a:lnSpc>
                <a:spcPct val="150000"/>
              </a:lnSpc>
              <a:buClr>
                <a:srgbClr val="FF0066"/>
              </a:buClr>
            </a:pPr>
            <a:endParaRPr lang="fr-FR" sz="2000" b="1" dirty="0" smtClean="0">
              <a:solidFill>
                <a:srgbClr val="0000CC"/>
              </a:solidFill>
            </a:endParaRPr>
          </a:p>
          <a:p>
            <a:pPr>
              <a:lnSpc>
                <a:spcPct val="150000"/>
              </a:lnSpc>
              <a:buClr>
                <a:srgbClr val="FF0066"/>
              </a:buClr>
            </a:pPr>
            <a:endParaRPr lang="fr-FR" sz="2000" b="1" dirty="0" smtClean="0">
              <a:solidFill>
                <a:srgbClr val="0000CC"/>
              </a:solidFill>
            </a:endParaRPr>
          </a:p>
          <a:p>
            <a:pPr>
              <a:lnSpc>
                <a:spcPct val="150000"/>
              </a:lnSpc>
              <a:buClr>
                <a:srgbClr val="FF0066"/>
              </a:buClr>
              <a:buFontTx/>
              <a:buChar cha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nSpc>
                <a:spcPct val="150000"/>
              </a:lnSpc>
              <a:buClr>
                <a:srgbClr val="FF0066"/>
              </a:buClr>
            </a:pPr>
            <a:endParaRPr lang="fr-FR" sz="2400" b="1" dirty="0" smtClean="0">
              <a:solidFill>
                <a:srgbClr val="0000CC"/>
              </a:solidFill>
            </a:endParaRPr>
          </a:p>
          <a:p>
            <a:pPr algn="just"/>
            <a:endParaRPr lang="fr-FR" sz="2400" b="1" dirty="0" smtClean="0">
              <a:solidFill>
                <a:srgbClr val="0000CC"/>
              </a:solidFill>
            </a:endParaRPr>
          </a:p>
          <a:p>
            <a:pPr algn="just"/>
            <a:endParaRPr lang="fr-FR" sz="2400" dirty="0" smtClean="0"/>
          </a:p>
          <a:p>
            <a:pPr algn="just"/>
            <a:endParaRPr lang="fr-FR" sz="2400" dirty="0" smtClean="0"/>
          </a:p>
          <a:p>
            <a:pPr algn="just"/>
            <a:r>
              <a:rPr lang="fr-FR" sz="2400" dirty="0" smtClean="0"/>
              <a:t> </a:t>
            </a:r>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7</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7" name="Rectangle horizontal à deux flèches 6"/>
          <p:cNvSpPr/>
          <p:nvPr/>
        </p:nvSpPr>
        <p:spPr>
          <a:xfrm>
            <a:off x="1524000" y="3505200"/>
            <a:ext cx="7010400" cy="2895600"/>
          </a:xfrm>
          <a:prstGeom prst="leftRightArrowCallout">
            <a:avLst/>
          </a:prstGeom>
          <a:solidFill>
            <a:srgbClr val="FFFFCC"/>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ln w="12700">
                  <a:solidFill>
                    <a:schemeClr val="tx2">
                      <a:satMod val="155000"/>
                    </a:schemeClr>
                  </a:solidFill>
                  <a:prstDash val="solid"/>
                </a:ln>
                <a:solidFill>
                  <a:srgbClr val="FF0000"/>
                </a:solidFill>
              </a:rPr>
              <a:t>PRISE EN COMPTE DU GENRE</a:t>
            </a:r>
            <a:endParaRPr lang="fr-FR" sz="3600" b="1" dirty="0">
              <a:ln w="12700">
                <a:solidFill>
                  <a:schemeClr val="tx2">
                    <a:satMod val="155000"/>
                  </a:schemeClr>
                </a:solidFill>
                <a:prstDash val="solid"/>
              </a:ln>
              <a:solidFill>
                <a:srgbClr val="FF0000"/>
              </a:solidFill>
            </a:endParaRPr>
          </a:p>
        </p:txBody>
      </p:sp>
      <p:pic>
        <p:nvPicPr>
          <p:cNvPr id="3074" name="Picture 2" descr="C:\Program Files (x86)\Microsoft Office\MEDIA\CAGCAT10\j0233018.wmf"/>
          <p:cNvPicPr>
            <a:picLocks noChangeAspect="1" noChangeArrowheads="1"/>
          </p:cNvPicPr>
          <p:nvPr/>
        </p:nvPicPr>
        <p:blipFill>
          <a:blip r:embed="rId4" cstate="print"/>
          <a:srcRect/>
          <a:stretch>
            <a:fillRect/>
          </a:stretch>
        </p:blipFill>
        <p:spPr bwMode="auto">
          <a:xfrm>
            <a:off x="3657600" y="1371600"/>
            <a:ext cx="2590800" cy="1828800"/>
          </a:xfrm>
          <a:prstGeom prst="rect">
            <a:avLst/>
          </a:prstGeom>
          <a:noFill/>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8</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18" name="Title 1"/>
          <p:cNvSpPr txBox="1">
            <a:spLocks/>
          </p:cNvSpPr>
          <p:nvPr/>
        </p:nvSpPr>
        <p:spPr>
          <a:xfrm>
            <a:off x="1295400" y="381000"/>
            <a:ext cx="7615200" cy="792000"/>
          </a:xfrm>
          <a:prstGeom prst="rect">
            <a:avLst/>
          </a:prstGeom>
          <a:noFill/>
          <a:ln w="3175">
            <a:solidFill>
              <a:srgbClr val="0070C0"/>
            </a:solidFill>
          </a:ln>
        </p:spPr>
        <p:txBody>
          <a:bodyPr anchor="ctr">
            <a:normAutofit/>
            <a:scene3d>
              <a:camera prst="orthographicFront"/>
              <a:lightRig rig="threePt" dir="t"/>
            </a:scene3d>
            <a:sp3d>
              <a:bevelB w="38100" h="38100"/>
            </a:sp3d>
          </a:bodyPr>
          <a:lstStyle/>
          <a:p>
            <a:pPr algn="ctr" fontAlgn="auto">
              <a:spcAft>
                <a:spcPts val="0"/>
              </a:spcAft>
              <a:defRPr/>
            </a:pPr>
            <a:r>
              <a:rPr lang="en-US" sz="4000" b="1" dirty="0" smtClean="0">
                <a:ln w="3175" cap="sq" cmpd="dbl">
                  <a:noFill/>
                </a:ln>
                <a:solidFill>
                  <a:srgbClr val="C00000"/>
                </a:solidFill>
                <a:latin typeface="+mj-lt"/>
                <a:ea typeface="+mj-ea"/>
                <a:cs typeface="+mj-cs"/>
              </a:rPr>
              <a:t>PRISE EN COMPTE DU GENRE</a:t>
            </a:r>
            <a:endParaRPr lang="en-US" sz="4000" b="1" dirty="0">
              <a:ln w="3175" cap="sq" cmpd="dbl">
                <a:noFill/>
              </a:ln>
              <a:solidFill>
                <a:srgbClr val="C00000"/>
              </a:solidFill>
              <a:latin typeface="+mj-lt"/>
              <a:ea typeface="+mj-ea"/>
              <a:cs typeface="+mj-cs"/>
            </a:endParaRPr>
          </a:p>
        </p:txBody>
      </p:sp>
      <p:sp>
        <p:nvSpPr>
          <p:cNvPr id="19" name="Content Placeholder 2"/>
          <p:cNvSpPr txBox="1">
            <a:spLocks/>
          </p:cNvSpPr>
          <p:nvPr/>
        </p:nvSpPr>
        <p:spPr>
          <a:xfrm>
            <a:off x="1371600" y="2057400"/>
            <a:ext cx="7467600" cy="2362200"/>
          </a:xfrm>
          <a:prstGeom prst="rect">
            <a:avLst/>
          </a:prstGeom>
        </p:spPr>
        <p:txBody>
          <a:bodyPr/>
          <a:lstStyle/>
          <a:p>
            <a:pPr algn="just"/>
            <a:r>
              <a:rPr lang="fr-FR" sz="2400" dirty="0" smtClean="0"/>
              <a:t>Chacun des cadres cités plus hauts prévoit la participation de toutes les composantes de la société, particulièrement les femmes. </a:t>
            </a:r>
          </a:p>
          <a:p>
            <a:pPr algn="just"/>
            <a:r>
              <a:rPr lang="fr-FR" sz="2400" dirty="0" smtClean="0"/>
              <a:t>Les organisations de femmes (même de jeunes) font parties des organes de pilotages.</a:t>
            </a:r>
          </a:p>
          <a:p>
            <a:pPr algn="just"/>
            <a:r>
              <a:rPr lang="fr-FR" sz="2400" dirty="0" smtClean="0"/>
              <a:t> </a:t>
            </a:r>
          </a:p>
          <a:p>
            <a:r>
              <a:rPr lang="fr-FR" sz="2400" dirty="0" smtClean="0"/>
              <a:t> </a:t>
            </a:r>
          </a:p>
          <a:p>
            <a:pPr marL="342000" indent="-342000" fontAlgn="auto">
              <a:lnSpc>
                <a:spcPct val="90000"/>
              </a:lnSpc>
              <a:spcBef>
                <a:spcPts val="0"/>
              </a:spcBef>
              <a:spcAft>
                <a:spcPts val="600"/>
              </a:spcAft>
              <a:buClr>
                <a:schemeClr val="tx1"/>
              </a:buClr>
              <a:defRPr/>
            </a:pPr>
            <a:endParaRPr lang="en-US" sz="2000" dirty="0" smtClean="0">
              <a:latin typeface="+mn-lt"/>
              <a:ea typeface="Verdana" pitchFamily="34" charset="0"/>
              <a:cs typeface="Verdana" pitchFamily="34"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063736-504C-4F76-9A80-14C0C0B59F42}" type="slidenum">
              <a:rPr lang="en-US"/>
              <a:pPr fontAlgn="base">
                <a:spcBef>
                  <a:spcPct val="0"/>
                </a:spcBef>
                <a:spcAft>
                  <a:spcPct val="0"/>
                </a:spcAft>
              </a:pPr>
              <a:t>9</a:t>
            </a:fld>
            <a:endParaRPr lang="en-US" dirty="0"/>
          </a:p>
        </p:txBody>
      </p:sp>
      <p:pic>
        <p:nvPicPr>
          <p:cNvPr id="8196" name="Picture 2"/>
          <p:cNvPicPr>
            <a:picLocks noChangeAspect="1"/>
          </p:cNvPicPr>
          <p:nvPr/>
        </p:nvPicPr>
        <p:blipFill>
          <a:blip r:embed="rId3" cstate="print"/>
          <a:srcRect/>
          <a:stretch>
            <a:fillRect/>
          </a:stretch>
        </p:blipFill>
        <p:spPr bwMode="auto">
          <a:xfrm>
            <a:off x="0" y="6321425"/>
            <a:ext cx="1219200" cy="536575"/>
          </a:xfrm>
          <a:prstGeom prst="rect">
            <a:avLst/>
          </a:prstGeom>
          <a:solidFill>
            <a:srgbClr val="77933C"/>
          </a:solidFill>
          <a:ln w="9525">
            <a:noFill/>
            <a:miter lim="800000"/>
            <a:headEnd/>
            <a:tailEnd/>
          </a:ln>
        </p:spPr>
      </p:pic>
      <p:sp>
        <p:nvSpPr>
          <p:cNvPr id="6" name="Rectangle 5"/>
          <p:cNvSpPr/>
          <p:nvPr/>
        </p:nvSpPr>
        <p:spPr>
          <a:xfrm>
            <a:off x="2743200" y="1295400"/>
            <a:ext cx="5105400" cy="2362200"/>
          </a:xfrm>
          <a:prstGeom prst="wedgeRectCallout">
            <a:avLst/>
          </a:prstGeom>
          <a:ln w="38100">
            <a:solidFill>
              <a:srgbClr val="FF0066"/>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3200" b="1" dirty="0" smtClean="0">
                <a:solidFill>
                  <a:srgbClr val="FF0000"/>
                </a:solidFill>
              </a:rPr>
              <a:t>INSTITUTION NATIONALE CHARGE DU SUIVI-EVALUATION</a:t>
            </a:r>
            <a:endParaRPr lang="fr-FR" sz="3200" dirty="0">
              <a:solidFill>
                <a:srgbClr val="FF0000"/>
              </a:solidFill>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13002</TotalTime>
  <Words>602</Words>
  <Application>Microsoft Office PowerPoint</Application>
  <PresentationFormat>On-screen Show (4:3)</PresentationFormat>
  <Paragraphs>176</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Soledad</dc:creator>
  <cp:lastModifiedBy>Charlie Jones</cp:lastModifiedBy>
  <cp:revision>748</cp:revision>
  <dcterms:created xsi:type="dcterms:W3CDTF">2010-12-28T20:45:39Z</dcterms:created>
  <dcterms:modified xsi:type="dcterms:W3CDTF">2017-03-28T07:25:32Z</dcterms:modified>
</cp:coreProperties>
</file>