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63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C72FDC-E87B-44D0-BA18-A0A21D364CA7}" type="datetimeFigureOut">
              <a:rPr lang="fr-FR" smtClean="0"/>
              <a:pPr/>
              <a:t>28/03/2017</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219DDD-8124-483E-B372-8531A994A896}" type="slidenum">
              <a:rPr lang="fr-FR" smtClean="0"/>
              <a:pPr/>
              <a:t>‹N°›</a:t>
            </a:fld>
            <a:endParaRPr lang="fr-FR"/>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613CB3-1840-4971-BC75-F683D23B2F4D}" type="datetimeFigureOut">
              <a:rPr lang="fr-FR" smtClean="0"/>
              <a:pPr/>
              <a:t>28/03/2017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8788C7-4D9D-407D-BAB4-16B125926698}" type="slidenum">
              <a:rPr lang="fr-FR" smtClean="0"/>
              <a:pPr/>
              <a:t>‹N°›</a:t>
            </a:fld>
            <a:endParaRPr lang="fr-FR"/>
          </a:p>
        </p:txBody>
      </p:sp>
    </p:spTree>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A475917-DCDC-4572-AE7D-C97972546C29}" type="datetimeFigureOut">
              <a:rPr lang="fr-FR" smtClean="0"/>
              <a:pPr/>
              <a:t>28/03/2017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2611F5-BD55-4184-AEAB-4A12070C83C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475917-DCDC-4572-AE7D-C97972546C29}" type="datetimeFigureOut">
              <a:rPr lang="fr-FR" smtClean="0"/>
              <a:pPr/>
              <a:t>28/03/2017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2611F5-BD55-4184-AEAB-4A12070C83C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1142984"/>
            <a:ext cx="7772400" cy="1470025"/>
          </a:xfrm>
        </p:spPr>
        <p:txBody>
          <a:bodyPr/>
          <a:lstStyle/>
          <a:p>
            <a:r>
              <a:rPr lang="fr-FR" b="1" dirty="0" smtClean="0">
                <a:solidFill>
                  <a:srgbClr val="00B050"/>
                </a:solidFill>
              </a:rPr>
              <a:t>NATIONAL EVALUATION POLICY</a:t>
            </a:r>
            <a:endParaRPr lang="fr-FR" b="1" dirty="0">
              <a:solidFill>
                <a:srgbClr val="00B050"/>
              </a:solidFill>
            </a:endParaRPr>
          </a:p>
        </p:txBody>
      </p:sp>
      <p:sp>
        <p:nvSpPr>
          <p:cNvPr id="3" name="Sous-titre 2"/>
          <p:cNvSpPr>
            <a:spLocks noGrp="1"/>
          </p:cNvSpPr>
          <p:nvPr>
            <p:ph type="subTitle" idx="1"/>
          </p:nvPr>
        </p:nvSpPr>
        <p:spPr>
          <a:xfrm>
            <a:off x="1500166" y="3071810"/>
            <a:ext cx="6400800" cy="1400188"/>
          </a:xfrm>
        </p:spPr>
        <p:txBody>
          <a:bodyPr>
            <a:normAutofit/>
          </a:bodyPr>
          <a:lstStyle/>
          <a:p>
            <a:r>
              <a:rPr lang="fr-FR" sz="3600" b="1" dirty="0" smtClean="0"/>
              <a:t>The case of Madagascar</a:t>
            </a:r>
            <a:endParaRPr lang="fr-FR" sz="3600" b="1" dirty="0"/>
          </a:p>
        </p:txBody>
      </p:sp>
      <p:pic>
        <p:nvPicPr>
          <p:cNvPr id="6" name="Image 5" descr="powerpoint.jpg"/>
          <p:cNvPicPr>
            <a:picLocks noChangeAspect="1"/>
          </p:cNvPicPr>
          <p:nvPr/>
        </p:nvPicPr>
        <p:blipFill>
          <a:blip r:embed="rId3" cstate="print"/>
          <a:stretch>
            <a:fillRect/>
          </a:stretch>
        </p:blipFill>
        <p:spPr>
          <a:xfrm>
            <a:off x="0" y="5286388"/>
            <a:ext cx="9144000" cy="157161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60648"/>
            <a:ext cx="7772400" cy="936104"/>
          </a:xfrm>
        </p:spPr>
        <p:txBody>
          <a:bodyPr/>
          <a:lstStyle/>
          <a:p>
            <a:r>
              <a:rPr lang="fr-FR" b="1" dirty="0" smtClean="0">
                <a:solidFill>
                  <a:srgbClr val="00B050"/>
                </a:solidFill>
              </a:rPr>
              <a:t>How far </a:t>
            </a:r>
            <a:r>
              <a:rPr lang="fr-FR" b="1" dirty="0" err="1" smtClean="0">
                <a:solidFill>
                  <a:srgbClr val="00B050"/>
                </a:solidFill>
              </a:rPr>
              <a:t>is</a:t>
            </a:r>
            <a:r>
              <a:rPr lang="fr-FR" b="1" dirty="0" smtClean="0">
                <a:solidFill>
                  <a:srgbClr val="00B050"/>
                </a:solidFill>
              </a:rPr>
              <a:t> a NEP in Madagascar?</a:t>
            </a:r>
            <a:endParaRPr lang="fr-FR" b="1" dirty="0">
              <a:solidFill>
                <a:srgbClr val="00B050"/>
              </a:solidFill>
            </a:endParaRPr>
          </a:p>
        </p:txBody>
      </p:sp>
      <p:sp>
        <p:nvSpPr>
          <p:cNvPr id="3" name="Sous-titre 2"/>
          <p:cNvSpPr>
            <a:spLocks noGrp="1"/>
          </p:cNvSpPr>
          <p:nvPr>
            <p:ph type="subTitle" idx="1"/>
          </p:nvPr>
        </p:nvSpPr>
        <p:spPr>
          <a:xfrm>
            <a:off x="251520" y="1340768"/>
            <a:ext cx="8640960" cy="4248472"/>
          </a:xfrm>
        </p:spPr>
        <p:txBody>
          <a:bodyPr>
            <a:normAutofit fontScale="70000" lnSpcReduction="20000"/>
          </a:bodyPr>
          <a:lstStyle/>
          <a:p>
            <a:pPr lvl="0" algn="l"/>
            <a:r>
              <a:rPr lang="en-US" dirty="0" smtClean="0">
                <a:solidFill>
                  <a:schemeClr val="accent1">
                    <a:lumMod val="75000"/>
                  </a:schemeClr>
                </a:solidFill>
              </a:rPr>
              <a:t>Madagascar has no NEP yet!</a:t>
            </a:r>
          </a:p>
          <a:p>
            <a:pPr lvl="0" algn="l"/>
            <a:endParaRPr lang="en-US" sz="4000" dirty="0" smtClean="0">
              <a:solidFill>
                <a:schemeClr val="accent1">
                  <a:lumMod val="75000"/>
                </a:schemeClr>
              </a:solidFill>
            </a:endParaRPr>
          </a:p>
          <a:p>
            <a:pPr lvl="0" algn="l"/>
            <a:r>
              <a:rPr lang="en-US" dirty="0" smtClean="0">
                <a:solidFill>
                  <a:schemeClr val="accent1">
                    <a:lumMod val="75000"/>
                  </a:schemeClr>
                </a:solidFill>
              </a:rPr>
              <a:t>One year ago, MASE was starting a NEP process in collaboration with the </a:t>
            </a:r>
            <a:r>
              <a:rPr lang="en-US" b="1" dirty="0" smtClean="0">
                <a:solidFill>
                  <a:schemeClr val="accent1">
                    <a:lumMod val="75000"/>
                  </a:schemeClr>
                </a:solidFill>
              </a:rPr>
              <a:t>PM’s office </a:t>
            </a:r>
            <a:r>
              <a:rPr lang="en-US" dirty="0" smtClean="0">
                <a:solidFill>
                  <a:schemeClr val="accent1">
                    <a:lumMod val="75000"/>
                  </a:schemeClr>
                </a:solidFill>
              </a:rPr>
              <a:t>(Cabinet level) + </a:t>
            </a:r>
            <a:r>
              <a:rPr lang="en-US" b="1" dirty="0" smtClean="0">
                <a:solidFill>
                  <a:schemeClr val="accent1">
                    <a:lumMod val="75000"/>
                  </a:schemeClr>
                </a:solidFill>
              </a:rPr>
              <a:t>MEP</a:t>
            </a:r>
            <a:r>
              <a:rPr lang="en-US" dirty="0" smtClean="0">
                <a:solidFill>
                  <a:schemeClr val="accent1">
                    <a:lumMod val="75000"/>
                  </a:schemeClr>
                </a:solidFill>
              </a:rPr>
              <a:t> in the beginning but was supposed to be enlarged to the entire Government and the Parliament. </a:t>
            </a:r>
          </a:p>
          <a:p>
            <a:pPr lvl="0" algn="l"/>
            <a:r>
              <a:rPr lang="en-US" dirty="0" smtClean="0">
                <a:solidFill>
                  <a:schemeClr val="accent1">
                    <a:lumMod val="75000"/>
                  </a:schemeClr>
                </a:solidFill>
              </a:rPr>
              <a:t>A process was planned and UNDP declared to be wanting to financially support it but:</a:t>
            </a:r>
            <a:endParaRPr lang="en-US" sz="4000" dirty="0" smtClean="0">
              <a:solidFill>
                <a:schemeClr val="accent1">
                  <a:lumMod val="75000"/>
                </a:schemeClr>
              </a:solidFill>
            </a:endParaRPr>
          </a:p>
          <a:p>
            <a:pPr lvl="1" algn="l"/>
            <a:r>
              <a:rPr lang="en-US" dirty="0" smtClean="0">
                <a:solidFill>
                  <a:schemeClr val="accent1">
                    <a:lumMod val="75000"/>
                  </a:schemeClr>
                </a:solidFill>
              </a:rPr>
              <a:t>- unfortunately UNDP did not have enough budget in hand to give the necessary support</a:t>
            </a:r>
            <a:endParaRPr lang="en-US" sz="3600" dirty="0" smtClean="0">
              <a:solidFill>
                <a:schemeClr val="accent1">
                  <a:lumMod val="75000"/>
                </a:schemeClr>
              </a:solidFill>
            </a:endParaRPr>
          </a:p>
          <a:p>
            <a:pPr lvl="1" algn="l"/>
            <a:r>
              <a:rPr lang="en-US" dirty="0" smtClean="0">
                <a:solidFill>
                  <a:schemeClr val="accent1">
                    <a:lumMod val="75000"/>
                  </a:schemeClr>
                </a:solidFill>
              </a:rPr>
              <a:t>- and there was a change of government, the PM was replaced.</a:t>
            </a:r>
            <a:endParaRPr lang="en-US" sz="3600" dirty="0" smtClean="0">
              <a:solidFill>
                <a:schemeClr val="accent1">
                  <a:lumMod val="75000"/>
                </a:schemeClr>
              </a:solidFill>
            </a:endParaRPr>
          </a:p>
          <a:p>
            <a:pPr lvl="0" algn="l"/>
            <a:r>
              <a:rPr lang="en-US" dirty="0" smtClean="0">
                <a:solidFill>
                  <a:schemeClr val="accent1">
                    <a:lumMod val="75000"/>
                  </a:schemeClr>
                </a:solidFill>
              </a:rPr>
              <a:t>The 2010 Constitution itself gives the </a:t>
            </a:r>
            <a:r>
              <a:rPr lang="en-US" b="1" dirty="0" smtClean="0">
                <a:solidFill>
                  <a:schemeClr val="accent1">
                    <a:lumMod val="75000"/>
                  </a:schemeClr>
                </a:solidFill>
              </a:rPr>
              <a:t>Parliament</a:t>
            </a:r>
            <a:r>
              <a:rPr lang="en-US" dirty="0" smtClean="0">
                <a:solidFill>
                  <a:schemeClr val="accent1">
                    <a:lumMod val="75000"/>
                  </a:schemeClr>
                </a:solidFill>
              </a:rPr>
              <a:t> the responsibility to conduct “performance evaluations of the Government’s policies”, a first in Madagascar.</a:t>
            </a:r>
            <a:endParaRPr lang="en-US" sz="4000" dirty="0" smtClean="0">
              <a:solidFill>
                <a:schemeClr val="accent1">
                  <a:lumMod val="75000"/>
                </a:schemeClr>
              </a:solidFill>
            </a:endParaRPr>
          </a:p>
          <a:p>
            <a:pPr algn="l"/>
            <a:endParaRPr lang="fr-FR" dirty="0"/>
          </a:p>
        </p:txBody>
      </p:sp>
      <p:pic>
        <p:nvPicPr>
          <p:cNvPr id="6" name="Image 5" descr="powerpoint.jpg"/>
          <p:cNvPicPr>
            <a:picLocks noChangeAspect="1"/>
          </p:cNvPicPr>
          <p:nvPr/>
        </p:nvPicPr>
        <p:blipFill>
          <a:blip r:embed="rId4" cstate="print"/>
          <a:stretch>
            <a:fillRect/>
          </a:stretch>
        </p:blipFill>
        <p:spPr>
          <a:xfrm>
            <a:off x="0" y="5286388"/>
            <a:ext cx="9144000" cy="1571612"/>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60648"/>
            <a:ext cx="7772400" cy="936104"/>
          </a:xfrm>
        </p:spPr>
        <p:txBody>
          <a:bodyPr/>
          <a:lstStyle/>
          <a:p>
            <a:r>
              <a:rPr lang="fr-FR" b="1" dirty="0" smtClean="0">
                <a:solidFill>
                  <a:srgbClr val="00B050"/>
                </a:solidFill>
              </a:rPr>
              <a:t>How far </a:t>
            </a:r>
            <a:r>
              <a:rPr lang="fr-FR" b="1" dirty="0" err="1" smtClean="0">
                <a:solidFill>
                  <a:srgbClr val="00B050"/>
                </a:solidFill>
              </a:rPr>
              <a:t>is</a:t>
            </a:r>
            <a:r>
              <a:rPr lang="fr-FR" b="1" dirty="0" smtClean="0">
                <a:solidFill>
                  <a:srgbClr val="00B050"/>
                </a:solidFill>
              </a:rPr>
              <a:t> a NEP in Madagascar?</a:t>
            </a:r>
            <a:endParaRPr lang="fr-FR" b="1" dirty="0">
              <a:solidFill>
                <a:srgbClr val="00B050"/>
              </a:solidFill>
            </a:endParaRPr>
          </a:p>
        </p:txBody>
      </p:sp>
      <p:sp>
        <p:nvSpPr>
          <p:cNvPr id="3" name="Sous-titre 2"/>
          <p:cNvSpPr>
            <a:spLocks noGrp="1"/>
          </p:cNvSpPr>
          <p:nvPr>
            <p:ph type="subTitle" idx="1"/>
          </p:nvPr>
        </p:nvSpPr>
        <p:spPr>
          <a:xfrm>
            <a:off x="251520" y="1340768"/>
            <a:ext cx="8640960" cy="4248472"/>
          </a:xfrm>
        </p:spPr>
        <p:txBody>
          <a:bodyPr>
            <a:normAutofit fontScale="77500" lnSpcReduction="20000"/>
          </a:bodyPr>
          <a:lstStyle/>
          <a:p>
            <a:pPr lvl="0" algn="l"/>
            <a:r>
              <a:rPr lang="en-US" dirty="0" smtClean="0">
                <a:solidFill>
                  <a:schemeClr val="accent1">
                    <a:lumMod val="75000"/>
                  </a:schemeClr>
                </a:solidFill>
              </a:rPr>
              <a:t>Nevertheless, the </a:t>
            </a:r>
            <a:r>
              <a:rPr lang="en-US" b="1" dirty="0" smtClean="0">
                <a:solidFill>
                  <a:schemeClr val="accent1">
                    <a:lumMod val="75000"/>
                  </a:schemeClr>
                </a:solidFill>
              </a:rPr>
              <a:t>MEP</a:t>
            </a:r>
            <a:r>
              <a:rPr lang="en-US" dirty="0" smtClean="0">
                <a:solidFill>
                  <a:schemeClr val="accent1">
                    <a:lumMod val="75000"/>
                  </a:schemeClr>
                </a:solidFill>
              </a:rPr>
              <a:t> is in charge of managing and feeding an </a:t>
            </a:r>
            <a:r>
              <a:rPr lang="en-US" b="1" i="1" dirty="0" smtClean="0">
                <a:solidFill>
                  <a:srgbClr val="FF0000"/>
                </a:solidFill>
              </a:rPr>
              <a:t>Integrated National Monitoring and Evaluation </a:t>
            </a:r>
            <a:r>
              <a:rPr lang="en-US" dirty="0" smtClean="0">
                <a:solidFill>
                  <a:schemeClr val="accent1">
                    <a:lumMod val="75000"/>
                  </a:schemeClr>
                </a:solidFill>
              </a:rPr>
              <a:t>(SNISE) of the Government’s National Development Plan (PND) for which an Implementing Plan with evolution indicators was designed. </a:t>
            </a:r>
          </a:p>
          <a:p>
            <a:pPr lvl="0" algn="l"/>
            <a:endParaRPr lang="en-US" dirty="0" smtClean="0">
              <a:solidFill>
                <a:schemeClr val="accent1">
                  <a:lumMod val="75000"/>
                </a:schemeClr>
              </a:solidFill>
            </a:endParaRPr>
          </a:p>
          <a:p>
            <a:pPr lvl="0" algn="l"/>
            <a:r>
              <a:rPr lang="en-US" b="1" dirty="0" smtClean="0">
                <a:solidFill>
                  <a:schemeClr val="accent1">
                    <a:lumMod val="75000"/>
                  </a:schemeClr>
                </a:solidFill>
              </a:rPr>
              <a:t>MEP</a:t>
            </a:r>
            <a:r>
              <a:rPr lang="en-US" dirty="0" smtClean="0">
                <a:solidFill>
                  <a:schemeClr val="accent1">
                    <a:lumMod val="75000"/>
                  </a:schemeClr>
                </a:solidFill>
              </a:rPr>
              <a:t> = gathering the information needed to feed the system but un fortunately it has become only practically </a:t>
            </a:r>
            <a:r>
              <a:rPr lang="en-US" b="1" dirty="0" smtClean="0">
                <a:solidFill>
                  <a:srgbClr val="FF0000"/>
                </a:solidFill>
              </a:rPr>
              <a:t>just a monitoring system</a:t>
            </a:r>
            <a:r>
              <a:rPr lang="en-US" dirty="0" smtClean="0">
                <a:solidFill>
                  <a:srgbClr val="FF0000"/>
                </a:solidFill>
              </a:rPr>
              <a:t> </a:t>
            </a:r>
            <a:r>
              <a:rPr lang="en-US" dirty="0" smtClean="0">
                <a:solidFill>
                  <a:schemeClr val="accent1">
                    <a:lumMod val="75000"/>
                  </a:schemeClr>
                </a:solidFill>
              </a:rPr>
              <a:t>without the Evaluation part of it as no evaluation was ever initiated so far from the SNISE data.</a:t>
            </a:r>
          </a:p>
          <a:p>
            <a:pPr lvl="0" algn="l"/>
            <a:endParaRPr lang="en-US" dirty="0" smtClean="0">
              <a:solidFill>
                <a:schemeClr val="accent1">
                  <a:lumMod val="75000"/>
                </a:schemeClr>
              </a:solidFill>
            </a:endParaRPr>
          </a:p>
          <a:p>
            <a:pPr algn="l"/>
            <a:r>
              <a:rPr lang="en-US" b="1" dirty="0" smtClean="0">
                <a:solidFill>
                  <a:schemeClr val="accent1">
                    <a:lumMod val="75000"/>
                  </a:schemeClr>
                </a:solidFill>
              </a:rPr>
              <a:t>MEP’s evaluation capacity is still weak </a:t>
            </a:r>
            <a:r>
              <a:rPr lang="en-US" dirty="0" smtClean="0">
                <a:solidFill>
                  <a:schemeClr val="accent1">
                    <a:lumMod val="75000"/>
                  </a:schemeClr>
                </a:solidFill>
              </a:rPr>
              <a:t>and needs to be reinforced</a:t>
            </a:r>
            <a:endParaRPr lang="fr-FR" dirty="0">
              <a:solidFill>
                <a:schemeClr val="accent1">
                  <a:lumMod val="75000"/>
                </a:schemeClr>
              </a:solidFill>
            </a:endParaRPr>
          </a:p>
        </p:txBody>
      </p:sp>
      <p:pic>
        <p:nvPicPr>
          <p:cNvPr id="6" name="Image 5" descr="powerpoint.jpg"/>
          <p:cNvPicPr>
            <a:picLocks noChangeAspect="1"/>
          </p:cNvPicPr>
          <p:nvPr/>
        </p:nvPicPr>
        <p:blipFill>
          <a:blip r:embed="rId3" cstate="print"/>
          <a:stretch>
            <a:fillRect/>
          </a:stretch>
        </p:blipFill>
        <p:spPr>
          <a:xfrm>
            <a:off x="0" y="5286388"/>
            <a:ext cx="9144000" cy="157161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332656"/>
            <a:ext cx="7772400" cy="936104"/>
          </a:xfrm>
        </p:spPr>
        <p:txBody>
          <a:bodyPr>
            <a:noAutofit/>
          </a:bodyPr>
          <a:lstStyle/>
          <a:p>
            <a:r>
              <a:rPr lang="fr-FR" sz="2800" b="1" dirty="0" err="1" smtClean="0">
                <a:solidFill>
                  <a:srgbClr val="00B050"/>
                </a:solidFill>
              </a:rPr>
              <a:t>Roles</a:t>
            </a:r>
            <a:r>
              <a:rPr lang="fr-FR" sz="2800" b="1" dirty="0" smtClean="0">
                <a:solidFill>
                  <a:srgbClr val="00B050"/>
                </a:solidFill>
              </a:rPr>
              <a:t> of MASSE in </a:t>
            </a:r>
            <a:r>
              <a:rPr lang="fr-FR" sz="2800" b="1" dirty="0" err="1" smtClean="0">
                <a:solidFill>
                  <a:srgbClr val="00B050"/>
                </a:solidFill>
              </a:rPr>
              <a:t>promoting</a:t>
            </a:r>
            <a:r>
              <a:rPr lang="fr-FR" sz="2800" b="1" dirty="0" smtClean="0">
                <a:solidFill>
                  <a:srgbClr val="00B050"/>
                </a:solidFill>
              </a:rPr>
              <a:t> </a:t>
            </a:r>
            <a:r>
              <a:rPr lang="fr-FR" sz="2800" b="1" dirty="0" err="1" smtClean="0">
                <a:solidFill>
                  <a:srgbClr val="00B050"/>
                </a:solidFill>
              </a:rPr>
              <a:t>evaluation</a:t>
            </a:r>
            <a:r>
              <a:rPr lang="fr-FR" sz="2800" b="1" dirty="0" smtClean="0">
                <a:solidFill>
                  <a:srgbClr val="00B050"/>
                </a:solidFill>
              </a:rPr>
              <a:t> culture in Madagascar</a:t>
            </a:r>
            <a:endParaRPr lang="fr-FR" sz="2800" b="1" dirty="0">
              <a:solidFill>
                <a:srgbClr val="00B050"/>
              </a:solidFill>
            </a:endParaRPr>
          </a:p>
        </p:txBody>
      </p:sp>
      <p:sp>
        <p:nvSpPr>
          <p:cNvPr id="3" name="Sous-titre 2"/>
          <p:cNvSpPr>
            <a:spLocks noGrp="1"/>
          </p:cNvSpPr>
          <p:nvPr>
            <p:ph type="subTitle" idx="1"/>
          </p:nvPr>
        </p:nvSpPr>
        <p:spPr>
          <a:xfrm>
            <a:off x="251520" y="1412776"/>
            <a:ext cx="8640960" cy="4248472"/>
          </a:xfrm>
        </p:spPr>
        <p:txBody>
          <a:bodyPr>
            <a:noAutofit/>
          </a:bodyPr>
          <a:lstStyle/>
          <a:p>
            <a:pPr lvl="0" algn="l"/>
            <a:r>
              <a:rPr lang="en-US" sz="2000" dirty="0" smtClean="0">
                <a:solidFill>
                  <a:schemeClr val="accent1">
                    <a:lumMod val="75000"/>
                  </a:schemeClr>
                </a:solidFill>
              </a:rPr>
              <a:t>MASSE is actually negotiating funds to restart the NEP process as a civil society platform is motivated to collaborate in it.</a:t>
            </a:r>
          </a:p>
          <a:p>
            <a:pPr lvl="0" algn="l"/>
            <a:endParaRPr lang="en-US" sz="1800" dirty="0" smtClean="0">
              <a:solidFill>
                <a:schemeClr val="accent1">
                  <a:lumMod val="75000"/>
                </a:schemeClr>
              </a:solidFill>
            </a:endParaRPr>
          </a:p>
          <a:p>
            <a:pPr lvl="0" algn="l"/>
            <a:r>
              <a:rPr lang="en-US" sz="2000" b="1" u="sng" dirty="0" smtClean="0">
                <a:solidFill>
                  <a:schemeClr val="accent1">
                    <a:lumMod val="75000"/>
                  </a:schemeClr>
                </a:solidFill>
              </a:rPr>
              <a:t>Efforts in evaluating SDGs/ equity focused and gender responsive </a:t>
            </a:r>
            <a:r>
              <a:rPr lang="en-US" sz="2000" b="1" u="sng" dirty="0" smtClean="0">
                <a:solidFill>
                  <a:schemeClr val="accent1">
                    <a:lumMod val="75000"/>
                  </a:schemeClr>
                </a:solidFill>
              </a:rPr>
              <a:t>evaluation:</a:t>
            </a:r>
            <a:r>
              <a:rPr lang="en-US" sz="2000" dirty="0" smtClean="0">
                <a:solidFill>
                  <a:schemeClr val="accent1">
                    <a:lumMod val="75000"/>
                  </a:schemeClr>
                </a:solidFill>
              </a:rPr>
              <a:t> </a:t>
            </a:r>
            <a:r>
              <a:rPr lang="en-US" sz="2000" b="1" dirty="0" smtClean="0">
                <a:solidFill>
                  <a:schemeClr val="accent1">
                    <a:lumMod val="75000"/>
                  </a:schemeClr>
                </a:solidFill>
              </a:rPr>
              <a:t>A few localized initiatives </a:t>
            </a:r>
            <a:r>
              <a:rPr lang="en-US" sz="2000" dirty="0" smtClean="0">
                <a:solidFill>
                  <a:schemeClr val="accent1">
                    <a:lumMod val="75000"/>
                  </a:schemeClr>
                </a:solidFill>
              </a:rPr>
              <a:t>between a few ministries and the UN System but still shy even if local Capacity exists on those areas.</a:t>
            </a:r>
          </a:p>
          <a:p>
            <a:pPr lvl="0" algn="l"/>
            <a:endParaRPr lang="en-US" sz="1800" dirty="0" smtClean="0">
              <a:solidFill>
                <a:schemeClr val="accent1">
                  <a:lumMod val="75000"/>
                </a:schemeClr>
              </a:solidFill>
            </a:endParaRPr>
          </a:p>
          <a:p>
            <a:pPr lvl="0" algn="l"/>
            <a:r>
              <a:rPr lang="en-US" sz="1800" b="1" u="sng" dirty="0" smtClean="0">
                <a:solidFill>
                  <a:schemeClr val="accent1">
                    <a:lumMod val="75000"/>
                  </a:schemeClr>
                </a:solidFill>
              </a:rPr>
              <a:t>Challenges</a:t>
            </a:r>
            <a:r>
              <a:rPr lang="en-US" sz="1800" dirty="0" smtClean="0">
                <a:solidFill>
                  <a:schemeClr val="accent1">
                    <a:lumMod val="75000"/>
                  </a:schemeClr>
                </a:solidFill>
              </a:rPr>
              <a:t>: </a:t>
            </a:r>
            <a:r>
              <a:rPr lang="en-US" sz="1800" b="1" dirty="0" smtClean="0">
                <a:solidFill>
                  <a:schemeClr val="accent1">
                    <a:lumMod val="75000"/>
                  </a:schemeClr>
                </a:solidFill>
              </a:rPr>
              <a:t>MASSE has initiated a few actions</a:t>
            </a:r>
            <a:r>
              <a:rPr lang="en-US" sz="1800" dirty="0" smtClean="0">
                <a:solidFill>
                  <a:schemeClr val="accent1">
                    <a:lumMod val="75000"/>
                  </a:schemeClr>
                </a:solidFill>
              </a:rPr>
              <a:t> to promote evaluation culture such as:</a:t>
            </a:r>
          </a:p>
          <a:p>
            <a:pPr lvl="1" algn="l"/>
            <a:r>
              <a:rPr lang="en-US" sz="1800" dirty="0" smtClean="0">
                <a:solidFill>
                  <a:schemeClr val="accent1">
                    <a:lumMod val="75000"/>
                  </a:schemeClr>
                </a:solidFill>
              </a:rPr>
              <a:t>- </a:t>
            </a:r>
            <a:r>
              <a:rPr lang="en-US" sz="1800" b="1" dirty="0" smtClean="0">
                <a:solidFill>
                  <a:schemeClr val="accent1">
                    <a:lumMod val="75000"/>
                  </a:schemeClr>
                </a:solidFill>
              </a:rPr>
              <a:t>National Evaluation Days </a:t>
            </a:r>
            <a:r>
              <a:rPr lang="en-US" sz="1800" dirty="0" smtClean="0">
                <a:solidFill>
                  <a:schemeClr val="accent1">
                    <a:lumMod val="75000"/>
                  </a:schemeClr>
                </a:solidFill>
              </a:rPr>
              <a:t>(in the Evaluation Week format starting with 2 days of training by international trainers then exchange conference)</a:t>
            </a:r>
          </a:p>
          <a:p>
            <a:pPr lvl="1" algn="l"/>
            <a:r>
              <a:rPr lang="en-US" sz="1800" dirty="0" smtClean="0">
                <a:solidFill>
                  <a:schemeClr val="accent1">
                    <a:lumMod val="75000"/>
                  </a:schemeClr>
                </a:solidFill>
              </a:rPr>
              <a:t>- A </a:t>
            </a:r>
            <a:r>
              <a:rPr lang="en-US" sz="1800" b="1" dirty="0" smtClean="0">
                <a:solidFill>
                  <a:schemeClr val="accent1">
                    <a:lumMod val="75000"/>
                  </a:schemeClr>
                </a:solidFill>
              </a:rPr>
              <a:t>2-week </a:t>
            </a:r>
            <a:r>
              <a:rPr lang="en-US" sz="1800" b="1" u="sng" dirty="0" smtClean="0">
                <a:solidFill>
                  <a:schemeClr val="accent1">
                    <a:lumMod val="75000"/>
                  </a:schemeClr>
                </a:solidFill>
              </a:rPr>
              <a:t>international</a:t>
            </a:r>
            <a:r>
              <a:rPr lang="en-US" sz="1800" b="1" dirty="0" smtClean="0">
                <a:solidFill>
                  <a:schemeClr val="accent1">
                    <a:lumMod val="75000"/>
                  </a:schemeClr>
                </a:solidFill>
              </a:rPr>
              <a:t> training in evaluation with ENAP Québec </a:t>
            </a:r>
            <a:r>
              <a:rPr lang="en-US" sz="1800" dirty="0" smtClean="0">
                <a:solidFill>
                  <a:schemeClr val="accent1">
                    <a:lumMod val="75000"/>
                  </a:schemeClr>
                </a:solidFill>
              </a:rPr>
              <a:t>(PICFED)</a:t>
            </a:r>
          </a:p>
          <a:p>
            <a:pPr lvl="1" algn="l"/>
            <a:r>
              <a:rPr lang="en-US" sz="1800" dirty="0" smtClean="0">
                <a:solidFill>
                  <a:schemeClr val="accent1">
                    <a:lumMod val="75000"/>
                  </a:schemeClr>
                </a:solidFill>
              </a:rPr>
              <a:t>- A </a:t>
            </a:r>
            <a:r>
              <a:rPr lang="en-US" sz="1800" b="1" dirty="0" smtClean="0">
                <a:solidFill>
                  <a:schemeClr val="accent1">
                    <a:lumMod val="75000"/>
                  </a:schemeClr>
                </a:solidFill>
              </a:rPr>
              <a:t>better PICFED is in preparation for 2017 </a:t>
            </a:r>
            <a:r>
              <a:rPr lang="en-US" sz="1800" dirty="0" smtClean="0">
                <a:solidFill>
                  <a:schemeClr val="accent1">
                    <a:lumMod val="75000"/>
                  </a:schemeClr>
                </a:solidFill>
              </a:rPr>
              <a:t>as demand for it is growing</a:t>
            </a:r>
          </a:p>
          <a:p>
            <a:pPr lvl="1" algn="l"/>
            <a:r>
              <a:rPr lang="en-US" sz="1800" dirty="0" smtClean="0">
                <a:solidFill>
                  <a:schemeClr val="accent1">
                    <a:lumMod val="75000"/>
                  </a:schemeClr>
                </a:solidFill>
              </a:rPr>
              <a:t>- </a:t>
            </a:r>
            <a:r>
              <a:rPr lang="en-US" sz="1800" b="1" dirty="0" smtClean="0">
                <a:solidFill>
                  <a:schemeClr val="accent1">
                    <a:lumMod val="75000"/>
                  </a:schemeClr>
                </a:solidFill>
              </a:rPr>
              <a:t>A Knowledge fair </a:t>
            </a:r>
            <a:r>
              <a:rPr lang="en-US" sz="1800" dirty="0" smtClean="0">
                <a:solidFill>
                  <a:schemeClr val="accent1">
                    <a:lumMod val="75000"/>
                  </a:schemeClr>
                </a:solidFill>
              </a:rPr>
              <a:t>in evaluation was organized with financial support from UNDP</a:t>
            </a:r>
          </a:p>
          <a:p>
            <a:pPr lvl="1" algn="l"/>
            <a:r>
              <a:rPr lang="en-US" sz="1800" dirty="0" smtClean="0">
                <a:solidFill>
                  <a:schemeClr val="accent1">
                    <a:lumMod val="75000"/>
                  </a:schemeClr>
                </a:solidFill>
              </a:rPr>
              <a:t>- Periodical </a:t>
            </a:r>
            <a:r>
              <a:rPr lang="en-US" sz="1800" b="1" dirty="0" smtClean="0">
                <a:solidFill>
                  <a:schemeClr val="accent1">
                    <a:lumMod val="75000"/>
                  </a:schemeClr>
                </a:solidFill>
              </a:rPr>
              <a:t>Exchanges sessions with donor representatives</a:t>
            </a:r>
            <a:r>
              <a:rPr lang="en-US" sz="1800" dirty="0" smtClean="0"/>
              <a:t>.</a:t>
            </a:r>
            <a:endParaRPr lang="en-US" sz="1800" dirty="0"/>
          </a:p>
        </p:txBody>
      </p:sp>
      <p:pic>
        <p:nvPicPr>
          <p:cNvPr id="6" name="Image 5" descr="powerpoint.jpg"/>
          <p:cNvPicPr>
            <a:picLocks noChangeAspect="1"/>
          </p:cNvPicPr>
          <p:nvPr/>
        </p:nvPicPr>
        <p:blipFill>
          <a:blip r:embed="rId3" cstate="print"/>
          <a:stretch>
            <a:fillRect/>
          </a:stretch>
        </p:blipFill>
        <p:spPr>
          <a:xfrm>
            <a:off x="0" y="5286388"/>
            <a:ext cx="9144000" cy="157161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332656"/>
            <a:ext cx="7772400" cy="936104"/>
          </a:xfrm>
        </p:spPr>
        <p:txBody>
          <a:bodyPr>
            <a:noAutofit/>
          </a:bodyPr>
          <a:lstStyle/>
          <a:p>
            <a:r>
              <a:rPr lang="fr-FR" sz="2800" b="1" dirty="0" smtClean="0">
                <a:solidFill>
                  <a:srgbClr val="00B050"/>
                </a:solidFill>
              </a:rPr>
              <a:t>Challenges in </a:t>
            </a:r>
            <a:r>
              <a:rPr lang="fr-FR" sz="2800" b="1" dirty="0" err="1" smtClean="0">
                <a:solidFill>
                  <a:srgbClr val="00B050"/>
                </a:solidFill>
              </a:rPr>
              <a:t>promoting</a:t>
            </a:r>
            <a:r>
              <a:rPr lang="fr-FR" sz="2800" b="1" dirty="0" smtClean="0">
                <a:solidFill>
                  <a:srgbClr val="00B050"/>
                </a:solidFill>
              </a:rPr>
              <a:t> </a:t>
            </a:r>
            <a:r>
              <a:rPr lang="fr-FR" sz="2800" b="1" dirty="0" err="1" smtClean="0">
                <a:solidFill>
                  <a:srgbClr val="00B050"/>
                </a:solidFill>
              </a:rPr>
              <a:t>evaluation</a:t>
            </a:r>
            <a:r>
              <a:rPr lang="fr-FR" sz="2800" b="1" dirty="0" smtClean="0">
                <a:solidFill>
                  <a:srgbClr val="00B050"/>
                </a:solidFill>
              </a:rPr>
              <a:t> culture in Madagascar</a:t>
            </a:r>
            <a:endParaRPr lang="fr-FR" sz="2800" b="1" dirty="0">
              <a:solidFill>
                <a:srgbClr val="00B050"/>
              </a:solidFill>
            </a:endParaRPr>
          </a:p>
        </p:txBody>
      </p:sp>
      <p:sp>
        <p:nvSpPr>
          <p:cNvPr id="3" name="Sous-titre 2"/>
          <p:cNvSpPr>
            <a:spLocks noGrp="1"/>
          </p:cNvSpPr>
          <p:nvPr>
            <p:ph type="subTitle" idx="1"/>
          </p:nvPr>
        </p:nvSpPr>
        <p:spPr>
          <a:xfrm>
            <a:off x="251520" y="1340768"/>
            <a:ext cx="8640960" cy="4608512"/>
          </a:xfrm>
        </p:spPr>
        <p:txBody>
          <a:bodyPr>
            <a:normAutofit/>
          </a:bodyPr>
          <a:lstStyle/>
          <a:p>
            <a:pPr algn="l"/>
            <a:r>
              <a:rPr lang="en-US" dirty="0" smtClean="0">
                <a:solidFill>
                  <a:schemeClr val="accent1">
                    <a:lumMod val="75000"/>
                  </a:schemeClr>
                </a:solidFill>
              </a:rPr>
              <a:t>- Evaluation is a very difficult subject to sell!</a:t>
            </a:r>
          </a:p>
          <a:p>
            <a:pPr algn="l"/>
            <a:r>
              <a:rPr lang="en-US" dirty="0" smtClean="0">
                <a:solidFill>
                  <a:schemeClr val="accent1">
                    <a:lumMod val="75000"/>
                  </a:schemeClr>
                </a:solidFill>
              </a:rPr>
              <a:t>- Evaluation is rarely the Government’s priority</a:t>
            </a:r>
          </a:p>
          <a:p>
            <a:pPr algn="l"/>
            <a:r>
              <a:rPr lang="en-US" dirty="0" smtClean="0">
                <a:solidFill>
                  <a:schemeClr val="accent1">
                    <a:lumMod val="75000"/>
                  </a:schemeClr>
                </a:solidFill>
              </a:rPr>
              <a:t>- Parliament is supposed to be the first institution who should be interested in evaluation but MPs are more into political than technical subjects and they don’t perceive yet the added value of good evaluations to </a:t>
            </a:r>
            <a:r>
              <a:rPr lang="en-US" dirty="0" smtClean="0"/>
              <a:t>their term!</a:t>
            </a:r>
            <a:endParaRPr lang="en-US" sz="9600" dirty="0"/>
          </a:p>
        </p:txBody>
      </p:sp>
      <p:pic>
        <p:nvPicPr>
          <p:cNvPr id="6" name="Image 5" descr="powerpoint.jpg"/>
          <p:cNvPicPr>
            <a:picLocks noChangeAspect="1"/>
          </p:cNvPicPr>
          <p:nvPr/>
        </p:nvPicPr>
        <p:blipFill>
          <a:blip r:embed="rId3" cstate="print"/>
          <a:stretch>
            <a:fillRect/>
          </a:stretch>
        </p:blipFill>
        <p:spPr>
          <a:xfrm>
            <a:off x="0" y="5286388"/>
            <a:ext cx="9144000" cy="157161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332656"/>
            <a:ext cx="7772400" cy="936104"/>
          </a:xfrm>
        </p:spPr>
        <p:txBody>
          <a:bodyPr>
            <a:noAutofit/>
          </a:bodyPr>
          <a:lstStyle/>
          <a:p>
            <a:r>
              <a:rPr lang="fr-FR" sz="3600" b="1" dirty="0" smtClean="0">
                <a:solidFill>
                  <a:srgbClr val="00B050"/>
                </a:solidFill>
              </a:rPr>
              <a:t>NEP Perspectives in Madagascar</a:t>
            </a:r>
            <a:endParaRPr lang="fr-FR" sz="3600" b="1" dirty="0">
              <a:solidFill>
                <a:srgbClr val="00B050"/>
              </a:solidFill>
            </a:endParaRPr>
          </a:p>
        </p:txBody>
      </p:sp>
      <p:sp>
        <p:nvSpPr>
          <p:cNvPr id="3" name="Sous-titre 2"/>
          <p:cNvSpPr>
            <a:spLocks noGrp="1"/>
          </p:cNvSpPr>
          <p:nvPr>
            <p:ph type="subTitle" idx="1"/>
          </p:nvPr>
        </p:nvSpPr>
        <p:spPr>
          <a:xfrm>
            <a:off x="251520" y="1340768"/>
            <a:ext cx="8640960" cy="4608512"/>
          </a:xfrm>
        </p:spPr>
        <p:txBody>
          <a:bodyPr>
            <a:normAutofit/>
          </a:bodyPr>
          <a:lstStyle/>
          <a:p>
            <a:pPr algn="l"/>
            <a:r>
              <a:rPr lang="en-US" dirty="0" smtClean="0">
                <a:solidFill>
                  <a:schemeClr val="accent1">
                    <a:lumMod val="75000"/>
                  </a:schemeClr>
                </a:solidFill>
              </a:rPr>
              <a:t>Something starts to move up as MASSE has identified a few MPs interested in selling Evaluation culture inside both chambers. An important meeting with those few allies is to be organized very soon and we’ll define the new process from there!</a:t>
            </a:r>
            <a:endParaRPr lang="en-US" sz="9600" dirty="0">
              <a:solidFill>
                <a:schemeClr val="accent1">
                  <a:lumMod val="75000"/>
                </a:schemeClr>
              </a:solidFill>
            </a:endParaRPr>
          </a:p>
        </p:txBody>
      </p:sp>
      <p:pic>
        <p:nvPicPr>
          <p:cNvPr id="6" name="Image 5" descr="powerpoint.jpg"/>
          <p:cNvPicPr>
            <a:picLocks noChangeAspect="1"/>
          </p:cNvPicPr>
          <p:nvPr/>
        </p:nvPicPr>
        <p:blipFill>
          <a:blip r:embed="rId3" cstate="print"/>
          <a:stretch>
            <a:fillRect/>
          </a:stretch>
        </p:blipFill>
        <p:spPr>
          <a:xfrm>
            <a:off x="0" y="5286388"/>
            <a:ext cx="9144000" cy="157161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412776"/>
            <a:ext cx="7772400" cy="2160240"/>
          </a:xfrm>
        </p:spPr>
        <p:txBody>
          <a:bodyPr>
            <a:noAutofit/>
          </a:bodyPr>
          <a:lstStyle/>
          <a:p>
            <a:r>
              <a:rPr lang="fr-FR" sz="3600" b="1" i="1" dirty="0" err="1" smtClean="0">
                <a:solidFill>
                  <a:srgbClr val="00B050"/>
                </a:solidFill>
              </a:rPr>
              <a:t>Thank</a:t>
            </a:r>
            <a:r>
              <a:rPr lang="fr-FR" sz="3600" b="1" i="1" dirty="0" smtClean="0">
                <a:solidFill>
                  <a:srgbClr val="00B050"/>
                </a:solidFill>
              </a:rPr>
              <a:t> </a:t>
            </a:r>
            <a:r>
              <a:rPr lang="fr-FR" sz="3600" b="1" i="1" dirty="0" err="1" smtClean="0">
                <a:solidFill>
                  <a:srgbClr val="00B050"/>
                </a:solidFill>
              </a:rPr>
              <a:t>you</a:t>
            </a:r>
            <a:r>
              <a:rPr lang="fr-FR" sz="3600" b="1" i="1" dirty="0" smtClean="0">
                <a:solidFill>
                  <a:srgbClr val="00B050"/>
                </a:solidFill>
              </a:rPr>
              <a:t> </a:t>
            </a:r>
            <a:r>
              <a:rPr lang="fr-FR" sz="3600" b="1" i="1" dirty="0" err="1" smtClean="0">
                <a:solidFill>
                  <a:srgbClr val="00B050"/>
                </a:solidFill>
              </a:rPr>
              <a:t>much</a:t>
            </a:r>
            <a:r>
              <a:rPr lang="fr-FR" sz="3600" b="1" i="1" dirty="0" smtClean="0">
                <a:solidFill>
                  <a:srgbClr val="00B050"/>
                </a:solidFill>
              </a:rPr>
              <a:t> for </a:t>
            </a:r>
            <a:r>
              <a:rPr lang="fr-FR" sz="3600" b="1" i="1" dirty="0" err="1" smtClean="0">
                <a:solidFill>
                  <a:srgbClr val="00B050"/>
                </a:solidFill>
              </a:rPr>
              <a:t>listening</a:t>
            </a:r>
            <a:r>
              <a:rPr lang="fr-FR" sz="3600" b="1" i="1" dirty="0" smtClean="0">
                <a:solidFill>
                  <a:srgbClr val="00B050"/>
                </a:solidFill>
              </a:rPr>
              <a:t> to Madagascar</a:t>
            </a:r>
            <a:endParaRPr lang="fr-FR" sz="3600" b="1" i="1" dirty="0">
              <a:solidFill>
                <a:srgbClr val="00B050"/>
              </a:solidFill>
            </a:endParaRPr>
          </a:p>
        </p:txBody>
      </p:sp>
      <p:sp>
        <p:nvSpPr>
          <p:cNvPr id="3" name="Sous-titre 2"/>
          <p:cNvSpPr>
            <a:spLocks noGrp="1"/>
          </p:cNvSpPr>
          <p:nvPr>
            <p:ph type="subTitle" idx="1"/>
          </p:nvPr>
        </p:nvSpPr>
        <p:spPr>
          <a:xfrm>
            <a:off x="251520" y="4221088"/>
            <a:ext cx="8640960" cy="360040"/>
          </a:xfrm>
        </p:spPr>
        <p:txBody>
          <a:bodyPr>
            <a:normAutofit fontScale="25000" lnSpcReduction="20000"/>
          </a:bodyPr>
          <a:lstStyle/>
          <a:p>
            <a:pPr algn="l"/>
            <a:endParaRPr lang="en-US" sz="9600" dirty="0">
              <a:solidFill>
                <a:schemeClr val="accent1">
                  <a:lumMod val="75000"/>
                </a:schemeClr>
              </a:solidFill>
            </a:endParaRPr>
          </a:p>
        </p:txBody>
      </p:sp>
      <p:pic>
        <p:nvPicPr>
          <p:cNvPr id="6" name="Image 5" descr="powerpoint.jpg"/>
          <p:cNvPicPr>
            <a:picLocks noChangeAspect="1"/>
          </p:cNvPicPr>
          <p:nvPr/>
        </p:nvPicPr>
        <p:blipFill>
          <a:blip r:embed="rId3" cstate="print"/>
          <a:stretch>
            <a:fillRect/>
          </a:stretch>
        </p:blipFill>
        <p:spPr>
          <a:xfrm>
            <a:off x="0" y="5286388"/>
            <a:ext cx="9144000" cy="157161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172</TotalTime>
  <Words>500</Words>
  <Application>Microsoft Office PowerPoint</Application>
  <PresentationFormat>Affichage à l'écran (4:3)</PresentationFormat>
  <Paragraphs>34</Paragraphs>
  <Slides>7</Slides>
  <Notes>7</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NATIONAL EVALUATION POLICY</vt:lpstr>
      <vt:lpstr>How far is a NEP in Madagascar?</vt:lpstr>
      <vt:lpstr>How far is a NEP in Madagascar?</vt:lpstr>
      <vt:lpstr>Roles of MASSE in promoting evaluation culture in Madagascar</vt:lpstr>
      <vt:lpstr>Challenges in promoting evaluation culture in Madagascar</vt:lpstr>
      <vt:lpstr>NEP Perspectives in Madagascar</vt:lpstr>
      <vt:lpstr>Thank you much for listening to Madagascar</vt:lpstr>
    </vt:vector>
  </TitlesOfParts>
  <Company>PIRATY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Bali Andriantseheno</cp:lastModifiedBy>
  <cp:revision>13</cp:revision>
  <dcterms:created xsi:type="dcterms:W3CDTF">2014-01-30T08:06:23Z</dcterms:created>
  <dcterms:modified xsi:type="dcterms:W3CDTF">2017-03-27T21:57:41Z</dcterms:modified>
</cp:coreProperties>
</file>