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2"/>
  </p:notesMasterIdLst>
  <p:handoutMasterIdLst>
    <p:handoutMasterId r:id="rId13"/>
  </p:handoutMasterIdLst>
  <p:sldIdLst>
    <p:sldId id="282" r:id="rId3"/>
    <p:sldId id="271" r:id="rId4"/>
    <p:sldId id="283" r:id="rId5"/>
    <p:sldId id="272" r:id="rId6"/>
    <p:sldId id="284" r:id="rId7"/>
    <p:sldId id="273" r:id="rId8"/>
    <p:sldId id="274" r:id="rId9"/>
    <p:sldId id="259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2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4CF09-F734-472D-99FA-B4C412971976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EC4A4E-5D28-4B50-913A-C0A7217B3EB2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Economic and Youth Council (EYC)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D8F651-9DEB-4DD8-B45E-EAC48E0BA8FD}" type="parTrans" cxnId="{40B51888-0CBF-4727-9579-678C9849B1D9}">
      <dgm:prSet/>
      <dgm:spPr/>
      <dgm:t>
        <a:bodyPr/>
        <a:lstStyle/>
        <a:p>
          <a:endParaRPr lang="en-US"/>
        </a:p>
      </dgm:t>
    </dgm:pt>
    <dgm:pt modelId="{775E917A-2C10-46C0-8C3B-3C9A6960ECE7}" type="sibTrans" cxnId="{40B51888-0CBF-4727-9579-678C9849B1D9}">
      <dgm:prSet/>
      <dgm:spPr/>
      <dgm:t>
        <a:bodyPr/>
        <a:lstStyle/>
        <a:p>
          <a:endParaRPr lang="en-US"/>
        </a:p>
      </dgm:t>
    </dgm:pt>
    <dgm:pt modelId="{D23FD8EC-52C2-4B6A-A70E-617E010BF71B}">
      <dgm:prSet phldrT="[Text]"/>
      <dgm:spPr/>
      <dgm:t>
        <a:bodyPr/>
        <a:lstStyle/>
        <a:p>
          <a:r>
            <a:rPr lang="en-US" dirty="0" smtClean="0"/>
            <a:t>Lack of technical evaluation of projects</a:t>
          </a:r>
          <a:endParaRPr lang="en-US" dirty="0"/>
        </a:p>
      </dgm:t>
    </dgm:pt>
    <dgm:pt modelId="{023E873C-CA95-446D-8C32-081D13DFB717}" type="parTrans" cxnId="{03E1E1C8-0F8B-487E-9CF9-16FBAF014117}">
      <dgm:prSet/>
      <dgm:spPr/>
      <dgm:t>
        <a:bodyPr/>
        <a:lstStyle/>
        <a:p>
          <a:endParaRPr lang="en-US"/>
        </a:p>
      </dgm:t>
    </dgm:pt>
    <dgm:pt modelId="{0CCA8F96-F685-476E-978E-B49980863F0E}" type="sibTrans" cxnId="{03E1E1C8-0F8B-487E-9CF9-16FBAF014117}">
      <dgm:prSet/>
      <dgm:spPr/>
      <dgm:t>
        <a:bodyPr/>
        <a:lstStyle/>
        <a:p>
          <a:endParaRPr lang="en-US"/>
        </a:p>
      </dgm:t>
    </dgm:pt>
    <dgm:pt modelId="{7D72712C-6C59-431E-B8C1-BF9940928E5C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Cabinet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7BBB98-6E1A-42E3-A406-166B387DF661}" type="parTrans" cxnId="{A990F2A6-FF75-44CD-A758-A78E72C4BFB3}">
      <dgm:prSet/>
      <dgm:spPr/>
      <dgm:t>
        <a:bodyPr/>
        <a:lstStyle/>
        <a:p>
          <a:endParaRPr lang="en-US"/>
        </a:p>
      </dgm:t>
    </dgm:pt>
    <dgm:pt modelId="{57059A80-2029-467C-A7A9-BC96E4E8DE5E}" type="sibTrans" cxnId="{A990F2A6-FF75-44CD-A758-A78E72C4BFB3}">
      <dgm:prSet/>
      <dgm:spPr/>
      <dgm:t>
        <a:bodyPr/>
        <a:lstStyle/>
        <a:p>
          <a:endParaRPr lang="en-US"/>
        </a:p>
      </dgm:t>
    </dgm:pt>
    <dgm:pt modelId="{8F098BE9-6F31-44F1-9658-D3643327B1C1}">
      <dgm:prSet phldrT="[Text]"/>
      <dgm:spPr/>
      <dgm:t>
        <a:bodyPr/>
        <a:lstStyle/>
        <a:p>
          <a:r>
            <a:rPr lang="en-US" dirty="0" smtClean="0"/>
            <a:t>Occasional decision making</a:t>
          </a:r>
          <a:endParaRPr lang="en-US" dirty="0"/>
        </a:p>
      </dgm:t>
    </dgm:pt>
    <dgm:pt modelId="{4645DA56-8AF6-481A-8202-FA7212753020}" type="parTrans" cxnId="{9AAE8945-AD7C-4361-92C8-CDD26A4B5755}">
      <dgm:prSet/>
      <dgm:spPr/>
      <dgm:t>
        <a:bodyPr/>
        <a:lstStyle/>
        <a:p>
          <a:endParaRPr lang="en-US"/>
        </a:p>
      </dgm:t>
    </dgm:pt>
    <dgm:pt modelId="{B1AD7728-105D-4FCA-9C9A-2FBF5B9A1511}" type="sibTrans" cxnId="{9AAE8945-AD7C-4361-92C8-CDD26A4B5755}">
      <dgm:prSet/>
      <dgm:spPr/>
      <dgm:t>
        <a:bodyPr/>
        <a:lstStyle/>
        <a:p>
          <a:endParaRPr lang="en-US"/>
        </a:p>
      </dgm:t>
    </dgm:pt>
    <dgm:pt modelId="{D83A7A49-6103-4A51-82CB-BAD5A8418964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Programs with development partners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F4CBE2-982B-48C2-9738-E263077A4E45}" type="parTrans" cxnId="{427246E2-3BDC-4423-98DF-D3A242080A0A}">
      <dgm:prSet/>
      <dgm:spPr/>
      <dgm:t>
        <a:bodyPr/>
        <a:lstStyle/>
        <a:p>
          <a:endParaRPr lang="en-US"/>
        </a:p>
      </dgm:t>
    </dgm:pt>
    <dgm:pt modelId="{44B656C2-26B2-46FA-97E9-78EEC3331496}" type="sibTrans" cxnId="{427246E2-3BDC-4423-98DF-D3A242080A0A}">
      <dgm:prSet/>
      <dgm:spPr/>
      <dgm:t>
        <a:bodyPr/>
        <a:lstStyle/>
        <a:p>
          <a:endParaRPr lang="en-US"/>
        </a:p>
      </dgm:t>
    </dgm:pt>
    <dgm:pt modelId="{4844F9C1-1A2A-405E-8204-344D31EED9C0}">
      <dgm:prSet phldrT="[Text]"/>
      <dgm:spPr/>
      <dgm:t>
        <a:bodyPr/>
        <a:lstStyle/>
        <a:p>
          <a:r>
            <a:rPr lang="en-US" dirty="0" smtClean="0"/>
            <a:t>Better technical evaluation </a:t>
          </a:r>
          <a:endParaRPr lang="en-US" dirty="0"/>
        </a:p>
      </dgm:t>
    </dgm:pt>
    <dgm:pt modelId="{56396489-5B1D-4FBF-986D-74564EEAB02E}" type="parTrans" cxnId="{CF3A3B47-F8A7-4733-BCD1-929739FE220D}">
      <dgm:prSet/>
      <dgm:spPr/>
      <dgm:t>
        <a:bodyPr/>
        <a:lstStyle/>
        <a:p>
          <a:endParaRPr lang="en-US"/>
        </a:p>
      </dgm:t>
    </dgm:pt>
    <dgm:pt modelId="{E4357F95-0ADF-4AC5-AB37-D94588CE0388}" type="sibTrans" cxnId="{CF3A3B47-F8A7-4733-BCD1-929739FE220D}">
      <dgm:prSet/>
      <dgm:spPr/>
      <dgm:t>
        <a:bodyPr/>
        <a:lstStyle/>
        <a:p>
          <a:endParaRPr lang="en-US"/>
        </a:p>
      </dgm:t>
    </dgm:pt>
    <dgm:pt modelId="{ED81D33A-E081-4937-B693-F1941EDC19F7}">
      <dgm:prSet/>
      <dgm:spPr/>
      <dgm:t>
        <a:bodyPr/>
        <a:lstStyle/>
        <a:p>
          <a:r>
            <a:rPr lang="en-US" dirty="0" smtClean="0"/>
            <a:t>Mega development projects</a:t>
          </a:r>
        </a:p>
      </dgm:t>
    </dgm:pt>
    <dgm:pt modelId="{55B1C937-2105-4A52-AE7F-F474EBCF86A8}" type="parTrans" cxnId="{94CF9C5C-F18F-4124-9AF3-7F6BA6444063}">
      <dgm:prSet/>
      <dgm:spPr/>
      <dgm:t>
        <a:bodyPr/>
        <a:lstStyle/>
        <a:p>
          <a:endParaRPr lang="en-US"/>
        </a:p>
      </dgm:t>
    </dgm:pt>
    <dgm:pt modelId="{05D566D9-5D53-4C14-BE0C-D2BA7F9489CF}" type="sibTrans" cxnId="{94CF9C5C-F18F-4124-9AF3-7F6BA6444063}">
      <dgm:prSet/>
      <dgm:spPr/>
      <dgm:t>
        <a:bodyPr/>
        <a:lstStyle/>
        <a:p>
          <a:endParaRPr lang="en-US"/>
        </a:p>
      </dgm:t>
    </dgm:pt>
    <dgm:pt modelId="{E5606DAF-1CD0-47C4-B3EF-1AF98A611EA3}">
      <dgm:prSet/>
      <dgm:spPr/>
      <dgm:t>
        <a:bodyPr/>
        <a:lstStyle/>
        <a:p>
          <a:r>
            <a:rPr lang="en-US" dirty="0" smtClean="0"/>
            <a:t>Lack of inter-sectorial comments</a:t>
          </a:r>
        </a:p>
      </dgm:t>
    </dgm:pt>
    <dgm:pt modelId="{10DAE602-5BB1-403E-B5C8-D6CCEA38DA03}" type="parTrans" cxnId="{209E1DFB-174F-4F48-88A6-EC984FAAD43A}">
      <dgm:prSet/>
      <dgm:spPr/>
      <dgm:t>
        <a:bodyPr/>
        <a:lstStyle/>
        <a:p>
          <a:endParaRPr lang="en-US"/>
        </a:p>
      </dgm:t>
    </dgm:pt>
    <dgm:pt modelId="{9693E92C-41A3-4E24-A49A-B792E07B78BC}" type="sibTrans" cxnId="{209E1DFB-174F-4F48-88A6-EC984FAAD43A}">
      <dgm:prSet/>
      <dgm:spPr/>
      <dgm:t>
        <a:bodyPr/>
        <a:lstStyle/>
        <a:p>
          <a:endParaRPr lang="en-US"/>
        </a:p>
      </dgm:t>
    </dgm:pt>
    <dgm:pt modelId="{5A42F811-AB11-4F95-9CC7-17814EB10314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Budget Formulation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87DC5F-EE77-4770-8A47-F769F8CB76EB}" type="parTrans" cxnId="{12811A5F-72AD-43AF-B7F6-C144B61642AE}">
      <dgm:prSet/>
      <dgm:spPr/>
      <dgm:t>
        <a:bodyPr/>
        <a:lstStyle/>
        <a:p>
          <a:endParaRPr lang="en-US"/>
        </a:p>
      </dgm:t>
    </dgm:pt>
    <dgm:pt modelId="{169A44C0-D1B6-4178-9297-7C8A02F67BCD}" type="sibTrans" cxnId="{12811A5F-72AD-43AF-B7F6-C144B61642AE}">
      <dgm:prSet/>
      <dgm:spPr/>
      <dgm:t>
        <a:bodyPr/>
        <a:lstStyle/>
        <a:p>
          <a:endParaRPr lang="en-US"/>
        </a:p>
      </dgm:t>
    </dgm:pt>
    <dgm:pt modelId="{35755E07-9C27-4344-B32F-DF6206AC1D6D}">
      <dgm:prSet phldrT="[Text]"/>
      <dgm:spPr/>
      <dgm:t>
        <a:bodyPr/>
        <a:lstStyle/>
        <a:p>
          <a:r>
            <a:rPr lang="en-US" dirty="0" smtClean="0"/>
            <a:t>Majority of the work done here</a:t>
          </a:r>
          <a:endParaRPr lang="en-US" dirty="0"/>
        </a:p>
      </dgm:t>
    </dgm:pt>
    <dgm:pt modelId="{42DD60A6-15A1-43EF-97BA-AF7BE46B514B}" type="parTrans" cxnId="{FAE9AA4D-272F-4D8A-9D55-9FBB58985507}">
      <dgm:prSet/>
      <dgm:spPr/>
      <dgm:t>
        <a:bodyPr/>
        <a:lstStyle/>
        <a:p>
          <a:endParaRPr lang="en-US"/>
        </a:p>
      </dgm:t>
    </dgm:pt>
    <dgm:pt modelId="{25F2F14B-E96B-4488-AE46-0E06017874E2}" type="sibTrans" cxnId="{FAE9AA4D-272F-4D8A-9D55-9FBB58985507}">
      <dgm:prSet/>
      <dgm:spPr/>
      <dgm:t>
        <a:bodyPr/>
        <a:lstStyle/>
        <a:p>
          <a:endParaRPr lang="en-US"/>
        </a:p>
      </dgm:t>
    </dgm:pt>
    <dgm:pt modelId="{8E7D4FAB-187F-4B9A-8C7B-27B3FA23C72C}">
      <dgm:prSet phldrT="[Text]"/>
      <dgm:spPr/>
      <dgm:t>
        <a:bodyPr/>
        <a:lstStyle/>
        <a:p>
          <a:r>
            <a:rPr lang="en-US" dirty="0" smtClean="0"/>
            <a:t>Consultation with sectors</a:t>
          </a:r>
          <a:endParaRPr lang="en-US" dirty="0"/>
        </a:p>
      </dgm:t>
    </dgm:pt>
    <dgm:pt modelId="{C0183F7C-9CDD-4B2F-8C69-7E8EB0C92835}" type="parTrans" cxnId="{69CBC717-A327-43BB-9004-E8D9AB9064E8}">
      <dgm:prSet/>
      <dgm:spPr/>
      <dgm:t>
        <a:bodyPr/>
        <a:lstStyle/>
        <a:p>
          <a:endParaRPr lang="en-US"/>
        </a:p>
      </dgm:t>
    </dgm:pt>
    <dgm:pt modelId="{A005DFFE-090E-4F96-9523-E2E88FEAD8E5}" type="sibTrans" cxnId="{69CBC717-A327-43BB-9004-E8D9AB9064E8}">
      <dgm:prSet/>
      <dgm:spPr/>
      <dgm:t>
        <a:bodyPr/>
        <a:lstStyle/>
        <a:p>
          <a:endParaRPr lang="en-US"/>
        </a:p>
      </dgm:t>
    </dgm:pt>
    <dgm:pt modelId="{69760420-1462-4BC7-BF4F-39B810179148}">
      <dgm:prSet phldrT="[Text]"/>
      <dgm:spPr/>
      <dgm:t>
        <a:bodyPr/>
        <a:lstStyle/>
        <a:p>
          <a:r>
            <a:rPr lang="en-US" dirty="0" smtClean="0"/>
            <a:t>Focus on fiscal monitoring and evaluation </a:t>
          </a:r>
          <a:endParaRPr lang="en-US" dirty="0"/>
        </a:p>
      </dgm:t>
    </dgm:pt>
    <dgm:pt modelId="{83E38C2E-D94A-4FF4-B090-CA15D8834A7F}" type="parTrans" cxnId="{0D14ABAE-16EF-497D-B439-11DB205A9C81}">
      <dgm:prSet/>
      <dgm:spPr/>
      <dgm:t>
        <a:bodyPr/>
        <a:lstStyle/>
        <a:p>
          <a:endParaRPr lang="en-US"/>
        </a:p>
      </dgm:t>
    </dgm:pt>
    <dgm:pt modelId="{CE0ED07C-2B95-47B2-9F6C-0C5B59A3C174}" type="sibTrans" cxnId="{0D14ABAE-16EF-497D-B439-11DB205A9C81}">
      <dgm:prSet/>
      <dgm:spPr/>
      <dgm:t>
        <a:bodyPr/>
        <a:lstStyle/>
        <a:p>
          <a:endParaRPr lang="en-US"/>
        </a:p>
      </dgm:t>
    </dgm:pt>
    <dgm:pt modelId="{D973BD18-D40A-4B03-A0E4-1E930E49D2BA}">
      <dgm:prSet phldrT="[Text]"/>
      <dgm:spPr/>
      <dgm:t>
        <a:bodyPr/>
        <a:lstStyle/>
        <a:p>
          <a:r>
            <a:rPr lang="en-US" dirty="0" smtClean="0"/>
            <a:t>Lack of feedback mechanism</a:t>
          </a:r>
          <a:endParaRPr lang="en-US" dirty="0"/>
        </a:p>
      </dgm:t>
    </dgm:pt>
    <dgm:pt modelId="{037AD097-28CA-44E9-A16B-AC8A12314D8C}" type="parTrans" cxnId="{94266B6D-3969-40C7-9468-E190BF999034}">
      <dgm:prSet/>
      <dgm:spPr/>
      <dgm:t>
        <a:bodyPr/>
        <a:lstStyle/>
        <a:p>
          <a:endParaRPr lang="en-US"/>
        </a:p>
      </dgm:t>
    </dgm:pt>
    <dgm:pt modelId="{3C86E8EA-AA90-4D1A-8383-B4CED1111CB1}" type="sibTrans" cxnId="{94266B6D-3969-40C7-9468-E190BF999034}">
      <dgm:prSet/>
      <dgm:spPr/>
      <dgm:t>
        <a:bodyPr/>
        <a:lstStyle/>
        <a:p>
          <a:endParaRPr lang="en-US"/>
        </a:p>
      </dgm:t>
    </dgm:pt>
    <dgm:pt modelId="{C1014940-36D4-4E29-A90C-6A8A8A17E0DC}">
      <dgm:prSet phldrT="[Text]"/>
      <dgm:spPr/>
      <dgm:t>
        <a:bodyPr/>
        <a:lstStyle/>
        <a:p>
          <a:r>
            <a:rPr lang="en-US" dirty="0" smtClean="0"/>
            <a:t>&lt;50 million MRV</a:t>
          </a:r>
          <a:endParaRPr lang="en-US" dirty="0"/>
        </a:p>
      </dgm:t>
    </dgm:pt>
    <dgm:pt modelId="{2E28D02A-6B81-4A71-B25C-9D16A999C691}" type="sibTrans" cxnId="{DDCAA1FF-E82E-4D4C-91B0-2A022A0714D3}">
      <dgm:prSet/>
      <dgm:spPr/>
      <dgm:t>
        <a:bodyPr/>
        <a:lstStyle/>
        <a:p>
          <a:endParaRPr lang="en-US"/>
        </a:p>
      </dgm:t>
    </dgm:pt>
    <dgm:pt modelId="{E2B28DEC-EFC5-4D31-B4C9-3EF6A1E35605}" type="parTrans" cxnId="{DDCAA1FF-E82E-4D4C-91B0-2A022A0714D3}">
      <dgm:prSet/>
      <dgm:spPr/>
      <dgm:t>
        <a:bodyPr/>
        <a:lstStyle/>
        <a:p>
          <a:endParaRPr lang="en-US"/>
        </a:p>
      </dgm:t>
    </dgm:pt>
    <dgm:pt modelId="{8BF52CA9-42A0-4676-909D-82194287B9E5}">
      <dgm:prSet phldrT="[Text]"/>
      <dgm:spPr/>
      <dgm:t>
        <a:bodyPr/>
        <a:lstStyle/>
        <a:p>
          <a:endParaRPr lang="en-US" dirty="0"/>
        </a:p>
      </dgm:t>
    </dgm:pt>
    <dgm:pt modelId="{9E842B4B-E12B-4691-A688-8CD56F6C434D}" type="parTrans" cxnId="{BE2A3DC5-90D3-4DFF-A892-147A90B9AF29}">
      <dgm:prSet/>
      <dgm:spPr/>
      <dgm:t>
        <a:bodyPr/>
        <a:lstStyle/>
        <a:p>
          <a:endParaRPr lang="en-US"/>
        </a:p>
      </dgm:t>
    </dgm:pt>
    <dgm:pt modelId="{868220E9-412D-4785-BAE6-AD1C67440C63}" type="sibTrans" cxnId="{BE2A3DC5-90D3-4DFF-A892-147A90B9AF29}">
      <dgm:prSet/>
      <dgm:spPr/>
      <dgm:t>
        <a:bodyPr/>
        <a:lstStyle/>
        <a:p>
          <a:endParaRPr lang="en-US"/>
        </a:p>
      </dgm:t>
    </dgm:pt>
    <dgm:pt modelId="{677841E6-680F-4567-A58F-0513745DDDF7}">
      <dgm:prSet phldrT="[Text]"/>
      <dgm:spPr/>
      <dgm:t>
        <a:bodyPr/>
        <a:lstStyle/>
        <a:p>
          <a:endParaRPr lang="en-US" dirty="0"/>
        </a:p>
      </dgm:t>
    </dgm:pt>
    <dgm:pt modelId="{A134A2AA-C548-41A5-9414-1C3A2196458C}" type="parTrans" cxnId="{D4F073B3-7D4F-4C9C-875D-259788BF18B1}">
      <dgm:prSet/>
      <dgm:spPr/>
      <dgm:t>
        <a:bodyPr/>
        <a:lstStyle/>
        <a:p>
          <a:endParaRPr lang="en-US"/>
        </a:p>
      </dgm:t>
    </dgm:pt>
    <dgm:pt modelId="{7AC7FBF1-1189-49B4-9AFD-D30E446591A5}" type="sibTrans" cxnId="{D4F073B3-7D4F-4C9C-875D-259788BF18B1}">
      <dgm:prSet/>
      <dgm:spPr/>
      <dgm:t>
        <a:bodyPr/>
        <a:lstStyle/>
        <a:p>
          <a:endParaRPr lang="en-US"/>
        </a:p>
      </dgm:t>
    </dgm:pt>
    <dgm:pt modelId="{12560649-1D3A-4E15-9C12-E1D394F885CB}">
      <dgm:prSet phldrT="[Text]"/>
      <dgm:spPr/>
      <dgm:t>
        <a:bodyPr/>
        <a:lstStyle/>
        <a:p>
          <a:r>
            <a:rPr lang="en-US" dirty="0" smtClean="0"/>
            <a:t>Limited technical evaluation of projects </a:t>
          </a:r>
          <a:endParaRPr lang="en-US" dirty="0"/>
        </a:p>
      </dgm:t>
    </dgm:pt>
    <dgm:pt modelId="{1F91A31A-9DA8-4CCD-AE30-886C276C8396}" type="parTrans" cxnId="{74966F6A-BE42-499F-A117-AC1FC9CF5159}">
      <dgm:prSet/>
      <dgm:spPr/>
    </dgm:pt>
    <dgm:pt modelId="{25556801-ED20-44BE-B57F-EE0FEBCCD8BE}" type="sibTrans" cxnId="{74966F6A-BE42-499F-A117-AC1FC9CF5159}">
      <dgm:prSet/>
      <dgm:spPr/>
    </dgm:pt>
    <dgm:pt modelId="{99DF0A7F-0628-4CF9-B3B7-F29F05D7580F}">
      <dgm:prSet phldrT="[Text]"/>
      <dgm:spPr/>
      <dgm:t>
        <a:bodyPr/>
        <a:lstStyle/>
        <a:p>
          <a:r>
            <a:rPr lang="en-US" dirty="0" smtClean="0"/>
            <a:t>Regular monitoring and evaluation carried out</a:t>
          </a:r>
          <a:endParaRPr lang="en-US" dirty="0"/>
        </a:p>
      </dgm:t>
    </dgm:pt>
    <dgm:pt modelId="{F8F350A2-3858-4195-8B6E-175D822C75CF}" type="parTrans" cxnId="{5B72CFB1-4938-4D2B-9D87-4EA5136328B4}">
      <dgm:prSet/>
      <dgm:spPr/>
    </dgm:pt>
    <dgm:pt modelId="{1666125E-0737-4DF5-9375-27A7CBF46474}" type="sibTrans" cxnId="{5B72CFB1-4938-4D2B-9D87-4EA5136328B4}">
      <dgm:prSet/>
      <dgm:spPr/>
    </dgm:pt>
    <dgm:pt modelId="{B6BBB5EA-49E4-4A44-ABDA-FB76E34E2E7D}">
      <dgm:prSet phldrT="[Text]"/>
      <dgm:spPr/>
      <dgm:t>
        <a:bodyPr/>
        <a:lstStyle/>
        <a:p>
          <a:r>
            <a:rPr lang="en-US" dirty="0" smtClean="0"/>
            <a:t>More widely consulted with stakeholders</a:t>
          </a:r>
          <a:endParaRPr lang="en-US" dirty="0"/>
        </a:p>
      </dgm:t>
    </dgm:pt>
    <dgm:pt modelId="{6DFCB0B6-EB09-44E9-95D8-1E4A6ADDE694}" type="parTrans" cxnId="{010303EE-D4E2-49A6-9133-A0FE064B5A3A}">
      <dgm:prSet/>
      <dgm:spPr/>
    </dgm:pt>
    <dgm:pt modelId="{3C9828B4-67D4-4123-A00F-025A6CCCB5A1}" type="sibTrans" cxnId="{010303EE-D4E2-49A6-9133-A0FE064B5A3A}">
      <dgm:prSet/>
      <dgm:spPr/>
    </dgm:pt>
    <dgm:pt modelId="{06EB838C-3007-4958-A076-B6C7A3BF160B}">
      <dgm:prSet phldrT="[Text]"/>
      <dgm:spPr/>
      <dgm:t>
        <a:bodyPr/>
        <a:lstStyle/>
        <a:p>
          <a:endParaRPr lang="en-US" dirty="0"/>
        </a:p>
      </dgm:t>
    </dgm:pt>
    <dgm:pt modelId="{CA10781C-E994-4514-9748-786F2F100ADB}" type="parTrans" cxnId="{C3C10B5D-0626-4BEE-9E67-2AA70521CD45}">
      <dgm:prSet/>
      <dgm:spPr/>
    </dgm:pt>
    <dgm:pt modelId="{79C09BBA-5DA8-4F7C-A9EB-AC1883D98485}" type="sibTrans" cxnId="{C3C10B5D-0626-4BEE-9E67-2AA70521CD45}">
      <dgm:prSet/>
      <dgm:spPr/>
    </dgm:pt>
    <dgm:pt modelId="{9F5A2141-46F9-404F-A6A2-DF28A1B66920}">
      <dgm:prSet phldrT="[Text]"/>
      <dgm:spPr/>
      <dgm:t>
        <a:bodyPr/>
        <a:lstStyle/>
        <a:p>
          <a:r>
            <a:rPr lang="en-US" dirty="0" smtClean="0"/>
            <a:t>More focus on fiscal impact</a:t>
          </a:r>
          <a:endParaRPr lang="en-US" dirty="0"/>
        </a:p>
      </dgm:t>
    </dgm:pt>
    <dgm:pt modelId="{6E92B2B4-025A-4F45-87F2-C875FC52EE16}" type="parTrans" cxnId="{235CB8A3-1127-4A7E-82F3-8D25DBB94F20}">
      <dgm:prSet/>
      <dgm:spPr/>
    </dgm:pt>
    <dgm:pt modelId="{812F92CC-EB6D-46FB-BA43-5D9CCD7FD82D}" type="sibTrans" cxnId="{235CB8A3-1127-4A7E-82F3-8D25DBB94F20}">
      <dgm:prSet/>
      <dgm:spPr/>
    </dgm:pt>
    <dgm:pt modelId="{D43F91B5-1F6F-4B13-9B94-EBA2DBD1BFBD}">
      <dgm:prSet phldrT="[Text]"/>
      <dgm:spPr/>
      <dgm:t>
        <a:bodyPr/>
        <a:lstStyle/>
        <a:p>
          <a:r>
            <a:rPr lang="en-US" dirty="0" smtClean="0"/>
            <a:t>Focused on manifesto deliverables</a:t>
          </a:r>
          <a:endParaRPr lang="en-US" dirty="0"/>
        </a:p>
      </dgm:t>
    </dgm:pt>
    <dgm:pt modelId="{60D36652-1CED-482F-AFCA-B51DB3103882}" type="parTrans" cxnId="{61F7B8E6-2439-45CE-AE6C-6E900EFB27CA}">
      <dgm:prSet/>
      <dgm:spPr/>
    </dgm:pt>
    <dgm:pt modelId="{6F8630B5-F983-4302-93B5-8C0058AF10E4}" type="sibTrans" cxnId="{61F7B8E6-2439-45CE-AE6C-6E900EFB27CA}">
      <dgm:prSet/>
      <dgm:spPr/>
    </dgm:pt>
    <dgm:pt modelId="{BA3DF5E1-626D-4A93-B8A6-0295E60738D1}">
      <dgm:prSet phldrT="[Text]"/>
      <dgm:spPr/>
      <dgm:t>
        <a:bodyPr/>
        <a:lstStyle/>
        <a:p>
          <a:endParaRPr lang="en-US" dirty="0"/>
        </a:p>
      </dgm:t>
    </dgm:pt>
    <dgm:pt modelId="{81675DD5-CB19-4A74-B001-0924042AD897}" type="parTrans" cxnId="{D2C81C23-FEE7-433F-B2D8-44B24FC777DF}">
      <dgm:prSet/>
      <dgm:spPr/>
    </dgm:pt>
    <dgm:pt modelId="{9C5755FE-14A6-4A91-A983-5309107203CD}" type="sibTrans" cxnId="{D2C81C23-FEE7-433F-B2D8-44B24FC777DF}">
      <dgm:prSet/>
      <dgm:spPr/>
    </dgm:pt>
    <dgm:pt modelId="{628F23C7-E112-4EDF-9F56-F93C130917AD}">
      <dgm:prSet phldrT="[Text]"/>
      <dgm:spPr/>
      <dgm:t>
        <a:bodyPr/>
        <a:lstStyle/>
        <a:p>
          <a:r>
            <a:rPr lang="en-US" dirty="0" smtClean="0"/>
            <a:t>Poor technical evaluation</a:t>
          </a:r>
          <a:endParaRPr lang="en-US" dirty="0"/>
        </a:p>
      </dgm:t>
    </dgm:pt>
    <dgm:pt modelId="{53145C41-8935-453E-B1B8-7F422ABC9F41}" type="parTrans" cxnId="{203B0209-C3E9-4119-BAB9-D226F56603B5}">
      <dgm:prSet/>
      <dgm:spPr/>
    </dgm:pt>
    <dgm:pt modelId="{B0BCD95B-8B02-4D36-A039-BE99348A6F29}" type="sibTrans" cxnId="{203B0209-C3E9-4119-BAB9-D226F56603B5}">
      <dgm:prSet/>
      <dgm:spPr/>
    </dgm:pt>
    <dgm:pt modelId="{B0A98B0B-8433-480A-AB31-406FDE7750C5}" type="pres">
      <dgm:prSet presAssocID="{5DD4CF09-F734-472D-99FA-B4C4129719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893005A5-D49B-4617-9233-C3CB3440CE8E}" type="pres">
      <dgm:prSet presAssocID="{91EC4A4E-5D28-4B50-913A-C0A7217B3EB2}" presName="composite" presStyleCnt="0"/>
      <dgm:spPr/>
    </dgm:pt>
    <dgm:pt modelId="{C6FA6059-0500-42A4-A547-3BA81854230E}" type="pres">
      <dgm:prSet presAssocID="{91EC4A4E-5D28-4B50-913A-C0A7217B3EB2}" presName="parTx" presStyleLbl="alignNode1" presStyleIdx="0" presStyleCnt="4" custScaleY="167788" custLinFactNeighborX="-639" custLinFactNeighborY="-649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AD1D1A1-C2DC-4C75-A6EB-1432D7658005}" type="pres">
      <dgm:prSet presAssocID="{91EC4A4E-5D28-4B50-913A-C0A7217B3EB2}" presName="desTx" presStyleLbl="alignAccFollowNode1" presStyleIdx="0" presStyleCnt="4" custScaleY="97009" custLinFactNeighborX="-1124" custLinFactNeighborY="296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E264080-0F21-4B0E-B462-8E214C44DED1}" type="pres">
      <dgm:prSet presAssocID="{775E917A-2C10-46C0-8C3B-3C9A6960ECE7}" presName="space" presStyleCnt="0"/>
      <dgm:spPr/>
    </dgm:pt>
    <dgm:pt modelId="{B9E3FEC4-D33F-43B1-BA29-C02638D9CF86}" type="pres">
      <dgm:prSet presAssocID="{7D72712C-6C59-431E-B8C1-BF9940928E5C}" presName="composite" presStyleCnt="0"/>
      <dgm:spPr/>
    </dgm:pt>
    <dgm:pt modelId="{110677CE-6F54-454F-884F-7E8B52D0718D}" type="pres">
      <dgm:prSet presAssocID="{7D72712C-6C59-431E-B8C1-BF9940928E5C}" presName="parTx" presStyleLbl="alignNode1" presStyleIdx="1" presStyleCnt="4" custScaleY="160218" custLinFactNeighborX="319" custLinFactNeighborY="-717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7304C38-00CA-4863-96FB-2CFE9C83DB9C}" type="pres">
      <dgm:prSet presAssocID="{7D72712C-6C59-431E-B8C1-BF9940928E5C}" presName="desTx" presStyleLbl="alignAccFollowNode1" presStyleIdx="1" presStyleCnt="4" custScaleY="96820" custLinFactNeighborX="319" custLinFactNeighborY="2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F12D9-41E5-475D-822D-D8985BE78D9E}" type="pres">
      <dgm:prSet presAssocID="{57059A80-2029-467C-A7A9-BC96E4E8DE5E}" presName="space" presStyleCnt="0"/>
      <dgm:spPr/>
    </dgm:pt>
    <dgm:pt modelId="{C411BF23-4988-4D96-94F5-7165B4B7D831}" type="pres">
      <dgm:prSet presAssocID="{5A42F811-AB11-4F95-9CC7-17814EB10314}" presName="composite" presStyleCnt="0"/>
      <dgm:spPr/>
    </dgm:pt>
    <dgm:pt modelId="{88AD8A4D-5494-41C5-AF9B-ED34384FC457}" type="pres">
      <dgm:prSet presAssocID="{5A42F811-AB11-4F95-9CC7-17814EB10314}" presName="parTx" presStyleLbl="alignNode1" presStyleIdx="2" presStyleCnt="4" custScaleY="160713" custLinFactNeighborX="-319" custLinFactNeighborY="-690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14093C5-E4FA-4100-8731-8CD5561CBABA}" type="pres">
      <dgm:prSet presAssocID="{5A42F811-AB11-4F95-9CC7-17814EB10314}" presName="desTx" presStyleLbl="alignAccFollowNode1" presStyleIdx="2" presStyleCnt="4" custScaleY="96426" custLinFactNeighborY="2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5FC69-FF23-4D37-A1DD-D90FE1137364}" type="pres">
      <dgm:prSet presAssocID="{169A44C0-D1B6-4178-9297-7C8A02F67BCD}" presName="space" presStyleCnt="0"/>
      <dgm:spPr/>
    </dgm:pt>
    <dgm:pt modelId="{42AE02E4-D675-4891-BBB6-FA2345C4AB9F}" type="pres">
      <dgm:prSet presAssocID="{D83A7A49-6103-4A51-82CB-BAD5A8418964}" presName="composite" presStyleCnt="0"/>
      <dgm:spPr/>
    </dgm:pt>
    <dgm:pt modelId="{58A83FD8-EE1E-40A2-A592-3C73A52DC353}" type="pres">
      <dgm:prSet presAssocID="{D83A7A49-6103-4A51-82CB-BAD5A8418964}" presName="parTx" presStyleLbl="alignNode1" presStyleIdx="3" presStyleCnt="4" custScaleY="161864" custLinFactNeighborX="-639" custLinFactNeighborY="-704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F4314C7-D9FE-4941-B1E8-7AA833B3BDAF}" type="pres">
      <dgm:prSet presAssocID="{D83A7A49-6103-4A51-82CB-BAD5A8418964}" presName="desTx" presStyleLbl="alignAccFollowNode1" presStyleIdx="3" presStyleCnt="4" custScaleY="97385" custLinFactNeighborY="3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72CFB1-4938-4D2B-9D87-4EA5136328B4}" srcId="{D83A7A49-6103-4A51-82CB-BAD5A8418964}" destId="{99DF0A7F-0628-4CF9-B3B7-F29F05D7580F}" srcOrd="1" destOrd="0" parTransId="{F8F350A2-3858-4195-8B6E-175D822C75CF}" sibTransId="{1666125E-0737-4DF5-9375-27A7CBF46474}"/>
    <dgm:cxn modelId="{03E1E1C8-0F8B-487E-9CF9-16FBAF014117}" srcId="{91EC4A4E-5D28-4B50-913A-C0A7217B3EB2}" destId="{D23FD8EC-52C2-4B6A-A70E-617E010BF71B}" srcOrd="3" destOrd="0" parTransId="{023E873C-CA95-446D-8C32-081D13DFB717}" sibTransId="{0CCA8F96-F685-476E-978E-B49980863F0E}"/>
    <dgm:cxn modelId="{A990F2A6-FF75-44CD-A758-A78E72C4BFB3}" srcId="{5DD4CF09-F734-472D-99FA-B4C412971976}" destId="{7D72712C-6C59-431E-B8C1-BF9940928E5C}" srcOrd="1" destOrd="0" parTransId="{7A7BBB98-6E1A-42E3-A406-166B387DF661}" sibTransId="{57059A80-2029-467C-A7A9-BC96E4E8DE5E}"/>
    <dgm:cxn modelId="{078A535A-41C8-4555-8739-267117C3A25D}" type="presOf" srcId="{8F098BE9-6F31-44F1-9658-D3643327B1C1}" destId="{77304C38-00CA-4863-96FB-2CFE9C83DB9C}" srcOrd="0" destOrd="0" presId="urn:microsoft.com/office/officeart/2005/8/layout/hList1"/>
    <dgm:cxn modelId="{37FC2A94-8309-47E0-A5AC-C5E32EF39D6C}" type="presOf" srcId="{5A42F811-AB11-4F95-9CC7-17814EB10314}" destId="{88AD8A4D-5494-41C5-AF9B-ED34384FC457}" srcOrd="0" destOrd="0" presId="urn:microsoft.com/office/officeart/2005/8/layout/hList1"/>
    <dgm:cxn modelId="{9AAE8945-AD7C-4361-92C8-CDD26A4B5755}" srcId="{7D72712C-6C59-431E-B8C1-BF9940928E5C}" destId="{8F098BE9-6F31-44F1-9658-D3643327B1C1}" srcOrd="0" destOrd="0" parTransId="{4645DA56-8AF6-481A-8202-FA7212753020}" sibTransId="{B1AD7728-105D-4FCA-9C9A-2FBF5B9A1511}"/>
    <dgm:cxn modelId="{FAE9AA4D-272F-4D8A-9D55-9FBB58985507}" srcId="{5A42F811-AB11-4F95-9CC7-17814EB10314}" destId="{35755E07-9C27-4344-B32F-DF6206AC1D6D}" srcOrd="0" destOrd="0" parTransId="{42DD60A6-15A1-43EF-97BA-AF7BE46B514B}" sibTransId="{25F2F14B-E96B-4488-AE46-0E06017874E2}"/>
    <dgm:cxn modelId="{010303EE-D4E2-49A6-9133-A0FE064B5A3A}" srcId="{D83A7A49-6103-4A51-82CB-BAD5A8418964}" destId="{B6BBB5EA-49E4-4A44-ABDA-FB76E34E2E7D}" srcOrd="2" destOrd="0" parTransId="{6DFCB0B6-EB09-44E9-95D8-1E4A6ADDE694}" sibTransId="{3C9828B4-67D4-4123-A00F-025A6CCCB5A1}"/>
    <dgm:cxn modelId="{DDCAA1FF-E82E-4D4C-91B0-2A022A0714D3}" srcId="{91EC4A4E-5D28-4B50-913A-C0A7217B3EB2}" destId="{C1014940-36D4-4E29-A90C-6A8A8A17E0DC}" srcOrd="0" destOrd="0" parTransId="{E2B28DEC-EFC5-4D31-B4C9-3EF6A1E35605}" sibTransId="{2E28D02A-6B81-4A71-B25C-9D16A999C691}"/>
    <dgm:cxn modelId="{69CBC717-A327-43BB-9004-E8D9AB9064E8}" srcId="{5A42F811-AB11-4F95-9CC7-17814EB10314}" destId="{8E7D4FAB-187F-4B9A-8C7B-27B3FA23C72C}" srcOrd="1" destOrd="0" parTransId="{C0183F7C-9CDD-4B2F-8C69-7E8EB0C92835}" sibTransId="{A005DFFE-090E-4F96-9523-E2E88FEAD8E5}"/>
    <dgm:cxn modelId="{235CB8A3-1127-4A7E-82F3-8D25DBB94F20}" srcId="{7D72712C-6C59-431E-B8C1-BF9940928E5C}" destId="{9F5A2141-46F9-404F-A6A2-DF28A1B66920}" srcOrd="1" destOrd="0" parTransId="{6E92B2B4-025A-4F45-87F2-C875FC52EE16}" sibTransId="{812F92CC-EB6D-46FB-BA43-5D9CCD7FD82D}"/>
    <dgm:cxn modelId="{12811A5F-72AD-43AF-B7F6-C144B61642AE}" srcId="{5DD4CF09-F734-472D-99FA-B4C412971976}" destId="{5A42F811-AB11-4F95-9CC7-17814EB10314}" srcOrd="2" destOrd="0" parTransId="{6B87DC5F-EE77-4770-8A47-F769F8CB76EB}" sibTransId="{169A44C0-D1B6-4178-9297-7C8A02F67BCD}"/>
    <dgm:cxn modelId="{C81E7345-28BE-4672-8A25-CC73A1FF1519}" type="presOf" srcId="{7D72712C-6C59-431E-B8C1-BF9940928E5C}" destId="{110677CE-6F54-454F-884F-7E8B52D0718D}" srcOrd="0" destOrd="0" presId="urn:microsoft.com/office/officeart/2005/8/layout/hList1"/>
    <dgm:cxn modelId="{CF3A3B47-F8A7-4733-BCD1-929739FE220D}" srcId="{D83A7A49-6103-4A51-82CB-BAD5A8418964}" destId="{4844F9C1-1A2A-405E-8204-344D31EED9C0}" srcOrd="0" destOrd="0" parTransId="{56396489-5B1D-4FBF-986D-74564EEAB02E}" sibTransId="{E4357F95-0ADF-4AC5-AB37-D94588CE0388}"/>
    <dgm:cxn modelId="{BD18B6BC-F5DD-4B29-B479-6E66C4D561CA}" type="presOf" srcId="{06EB838C-3007-4958-A076-B6C7A3BF160B}" destId="{1F4314C7-D9FE-4941-B1E8-7AA833B3BDAF}" srcOrd="0" destOrd="3" presId="urn:microsoft.com/office/officeart/2005/8/layout/hList1"/>
    <dgm:cxn modelId="{427246E2-3BDC-4423-98DF-D3A242080A0A}" srcId="{5DD4CF09-F734-472D-99FA-B4C412971976}" destId="{D83A7A49-6103-4A51-82CB-BAD5A8418964}" srcOrd="3" destOrd="0" parTransId="{10F4CBE2-982B-48C2-9738-E263077A4E45}" sibTransId="{44B656C2-26B2-46FA-97E9-78EEC3331496}"/>
    <dgm:cxn modelId="{4E017387-4035-4430-9C45-9531C4B32020}" type="presOf" srcId="{91EC4A4E-5D28-4B50-913A-C0A7217B3EB2}" destId="{C6FA6059-0500-42A4-A547-3BA81854230E}" srcOrd="0" destOrd="0" presId="urn:microsoft.com/office/officeart/2005/8/layout/hList1"/>
    <dgm:cxn modelId="{61F7B8E6-2439-45CE-AE6C-6E900EFB27CA}" srcId="{7D72712C-6C59-431E-B8C1-BF9940928E5C}" destId="{D43F91B5-1F6F-4B13-9B94-EBA2DBD1BFBD}" srcOrd="2" destOrd="0" parTransId="{60D36652-1CED-482F-AFCA-B51DB3103882}" sibTransId="{6F8630B5-F983-4302-93B5-8C0058AF10E4}"/>
    <dgm:cxn modelId="{2BBD2C72-CA14-494F-864F-B70E3E589394}" type="presOf" srcId="{4844F9C1-1A2A-405E-8204-344D31EED9C0}" destId="{1F4314C7-D9FE-4941-B1E8-7AA833B3BDAF}" srcOrd="0" destOrd="0" presId="urn:microsoft.com/office/officeart/2005/8/layout/hList1"/>
    <dgm:cxn modelId="{6D04335B-B4A6-4D70-9F6F-097E78605630}" type="presOf" srcId="{D43F91B5-1F6F-4B13-9B94-EBA2DBD1BFBD}" destId="{77304C38-00CA-4863-96FB-2CFE9C83DB9C}" srcOrd="0" destOrd="2" presId="urn:microsoft.com/office/officeart/2005/8/layout/hList1"/>
    <dgm:cxn modelId="{40B51888-0CBF-4727-9579-678C9849B1D9}" srcId="{5DD4CF09-F734-472D-99FA-B4C412971976}" destId="{91EC4A4E-5D28-4B50-913A-C0A7217B3EB2}" srcOrd="0" destOrd="0" parTransId="{1CD8F651-9DEB-4DD8-B45E-EAC48E0BA8FD}" sibTransId="{775E917A-2C10-46C0-8C3B-3C9A6960ECE7}"/>
    <dgm:cxn modelId="{83344D6E-ED00-4FD4-B8CB-AC4B62260C1C}" type="presOf" srcId="{E5606DAF-1CD0-47C4-B3EF-1AF98A611EA3}" destId="{6AD1D1A1-C2DC-4C75-A6EB-1432D7658005}" srcOrd="0" destOrd="2" presId="urn:microsoft.com/office/officeart/2005/8/layout/hList1"/>
    <dgm:cxn modelId="{C3C10B5D-0626-4BEE-9E67-2AA70521CD45}" srcId="{D83A7A49-6103-4A51-82CB-BAD5A8418964}" destId="{06EB838C-3007-4958-A076-B6C7A3BF160B}" srcOrd="3" destOrd="0" parTransId="{CA10781C-E994-4514-9748-786F2F100ADB}" sibTransId="{79C09BBA-5DA8-4F7C-A9EB-AC1883D98485}"/>
    <dgm:cxn modelId="{69920B3A-92CE-4EE4-B4FE-0FA3E6B91A91}" type="presOf" srcId="{12560649-1D3A-4E15-9C12-E1D394F885CB}" destId="{514093C5-E4FA-4100-8731-8CD5561CBABA}" srcOrd="0" destOrd="4" presId="urn:microsoft.com/office/officeart/2005/8/layout/hList1"/>
    <dgm:cxn modelId="{94CF9C5C-F18F-4124-9AF3-7F6BA6444063}" srcId="{91EC4A4E-5D28-4B50-913A-C0A7217B3EB2}" destId="{ED81D33A-E081-4937-B693-F1941EDC19F7}" srcOrd="1" destOrd="0" parTransId="{55B1C937-2105-4A52-AE7F-F474EBCF86A8}" sibTransId="{05D566D9-5D53-4C14-BE0C-D2BA7F9489CF}"/>
    <dgm:cxn modelId="{D2C81C23-FEE7-433F-B2D8-44B24FC777DF}" srcId="{7D72712C-6C59-431E-B8C1-BF9940928E5C}" destId="{BA3DF5E1-626D-4A93-B8A6-0295E60738D1}" srcOrd="4" destOrd="0" parTransId="{81675DD5-CB19-4A74-B001-0924042AD897}" sibTransId="{9C5755FE-14A6-4A91-A983-5309107203CD}"/>
    <dgm:cxn modelId="{0D14ABAE-16EF-497D-B439-11DB205A9C81}" srcId="{5A42F811-AB11-4F95-9CC7-17814EB10314}" destId="{69760420-1462-4BC7-BF4F-39B810179148}" srcOrd="2" destOrd="0" parTransId="{83E38C2E-D94A-4FF4-B090-CA15D8834A7F}" sibTransId="{CE0ED07C-2B95-47B2-9F6C-0C5B59A3C174}"/>
    <dgm:cxn modelId="{5ADE9560-0254-44FD-B3A1-DFD8DA5588C9}" type="presOf" srcId="{C1014940-36D4-4E29-A90C-6A8A8A17E0DC}" destId="{6AD1D1A1-C2DC-4C75-A6EB-1432D7658005}" srcOrd="0" destOrd="0" presId="urn:microsoft.com/office/officeart/2005/8/layout/hList1"/>
    <dgm:cxn modelId="{D4F073B3-7D4F-4C9C-875D-259788BF18B1}" srcId="{5A42F811-AB11-4F95-9CC7-17814EB10314}" destId="{677841E6-680F-4567-A58F-0513745DDDF7}" srcOrd="5" destOrd="0" parTransId="{A134A2AA-C548-41A5-9414-1C3A2196458C}" sibTransId="{7AC7FBF1-1189-49B4-9AFD-D30E446591A5}"/>
    <dgm:cxn modelId="{048F8194-BC62-4755-B6AE-537FD37C7648}" type="presOf" srcId="{9F5A2141-46F9-404F-A6A2-DF28A1B66920}" destId="{77304C38-00CA-4863-96FB-2CFE9C83DB9C}" srcOrd="0" destOrd="1" presId="urn:microsoft.com/office/officeart/2005/8/layout/hList1"/>
    <dgm:cxn modelId="{A1E8FD46-F8BE-4269-B7A4-3B2C8191EEEB}" type="presOf" srcId="{D83A7A49-6103-4A51-82CB-BAD5A8418964}" destId="{58A83FD8-EE1E-40A2-A592-3C73A52DC353}" srcOrd="0" destOrd="0" presId="urn:microsoft.com/office/officeart/2005/8/layout/hList1"/>
    <dgm:cxn modelId="{2BD22819-06BE-46C2-85B8-B1FA42FB5DEF}" type="presOf" srcId="{D973BD18-D40A-4B03-A0E4-1E930E49D2BA}" destId="{514093C5-E4FA-4100-8731-8CD5561CBABA}" srcOrd="0" destOrd="3" presId="urn:microsoft.com/office/officeart/2005/8/layout/hList1"/>
    <dgm:cxn modelId="{BCEC0A8F-4792-4D57-B6AE-60A733BF1836}" type="presOf" srcId="{99DF0A7F-0628-4CF9-B3B7-F29F05D7580F}" destId="{1F4314C7-D9FE-4941-B1E8-7AA833B3BDAF}" srcOrd="0" destOrd="1" presId="urn:microsoft.com/office/officeart/2005/8/layout/hList1"/>
    <dgm:cxn modelId="{69A55211-02FB-444D-9997-4BF0DE6A2548}" type="presOf" srcId="{8BF52CA9-42A0-4676-909D-82194287B9E5}" destId="{77304C38-00CA-4863-96FB-2CFE9C83DB9C}" srcOrd="0" destOrd="5" presId="urn:microsoft.com/office/officeart/2005/8/layout/hList1"/>
    <dgm:cxn modelId="{4D87A625-5FDF-46BB-A642-3D3D005B1A9C}" type="presOf" srcId="{677841E6-680F-4567-A58F-0513745DDDF7}" destId="{514093C5-E4FA-4100-8731-8CD5561CBABA}" srcOrd="0" destOrd="5" presId="urn:microsoft.com/office/officeart/2005/8/layout/hList1"/>
    <dgm:cxn modelId="{A53301DE-7EE7-4C64-A098-CF1F71D9B001}" type="presOf" srcId="{ED81D33A-E081-4937-B693-F1941EDC19F7}" destId="{6AD1D1A1-C2DC-4C75-A6EB-1432D7658005}" srcOrd="0" destOrd="1" presId="urn:microsoft.com/office/officeart/2005/8/layout/hList1"/>
    <dgm:cxn modelId="{07366C14-6688-422B-B593-AE6CE4075921}" type="presOf" srcId="{8E7D4FAB-187F-4B9A-8C7B-27B3FA23C72C}" destId="{514093C5-E4FA-4100-8731-8CD5561CBABA}" srcOrd="0" destOrd="1" presId="urn:microsoft.com/office/officeart/2005/8/layout/hList1"/>
    <dgm:cxn modelId="{BE2A3DC5-90D3-4DFF-A892-147A90B9AF29}" srcId="{7D72712C-6C59-431E-B8C1-BF9940928E5C}" destId="{8BF52CA9-42A0-4676-909D-82194287B9E5}" srcOrd="5" destOrd="0" parTransId="{9E842B4B-E12B-4691-A688-8CD56F6C434D}" sibTransId="{868220E9-412D-4785-BAE6-AD1C67440C63}"/>
    <dgm:cxn modelId="{48989175-1CF8-4007-BC71-8A61AA021A04}" type="presOf" srcId="{69760420-1462-4BC7-BF4F-39B810179148}" destId="{514093C5-E4FA-4100-8731-8CD5561CBABA}" srcOrd="0" destOrd="2" presId="urn:microsoft.com/office/officeart/2005/8/layout/hList1"/>
    <dgm:cxn modelId="{0E7A2D8A-D2BD-4F31-BE34-3EB5FF77B1F4}" type="presOf" srcId="{35755E07-9C27-4344-B32F-DF6206AC1D6D}" destId="{514093C5-E4FA-4100-8731-8CD5561CBABA}" srcOrd="0" destOrd="0" presId="urn:microsoft.com/office/officeart/2005/8/layout/hList1"/>
    <dgm:cxn modelId="{FFB2A2CB-E996-47E7-855C-53C91E0E2E6F}" type="presOf" srcId="{D23FD8EC-52C2-4B6A-A70E-617E010BF71B}" destId="{6AD1D1A1-C2DC-4C75-A6EB-1432D7658005}" srcOrd="0" destOrd="3" presId="urn:microsoft.com/office/officeart/2005/8/layout/hList1"/>
    <dgm:cxn modelId="{089A6C19-88A9-4CE7-B150-94CAC246977B}" type="presOf" srcId="{BA3DF5E1-626D-4A93-B8A6-0295E60738D1}" destId="{77304C38-00CA-4863-96FB-2CFE9C83DB9C}" srcOrd="0" destOrd="4" presId="urn:microsoft.com/office/officeart/2005/8/layout/hList1"/>
    <dgm:cxn modelId="{74966F6A-BE42-499F-A117-AC1FC9CF5159}" srcId="{5A42F811-AB11-4F95-9CC7-17814EB10314}" destId="{12560649-1D3A-4E15-9C12-E1D394F885CB}" srcOrd="4" destOrd="0" parTransId="{1F91A31A-9DA8-4CCD-AE30-886C276C8396}" sibTransId="{25556801-ED20-44BE-B57F-EE0FEBCCD8BE}"/>
    <dgm:cxn modelId="{94266B6D-3969-40C7-9468-E190BF999034}" srcId="{5A42F811-AB11-4F95-9CC7-17814EB10314}" destId="{D973BD18-D40A-4B03-A0E4-1E930E49D2BA}" srcOrd="3" destOrd="0" parTransId="{037AD097-28CA-44E9-A16B-AC8A12314D8C}" sibTransId="{3C86E8EA-AA90-4D1A-8383-B4CED1111CB1}"/>
    <dgm:cxn modelId="{209E1DFB-174F-4F48-88A6-EC984FAAD43A}" srcId="{91EC4A4E-5D28-4B50-913A-C0A7217B3EB2}" destId="{E5606DAF-1CD0-47C4-B3EF-1AF98A611EA3}" srcOrd="2" destOrd="0" parTransId="{10DAE602-5BB1-403E-B5C8-D6CCEA38DA03}" sibTransId="{9693E92C-41A3-4E24-A49A-B792E07B78BC}"/>
    <dgm:cxn modelId="{D7BCB916-5F20-47E8-BF7F-A216513DFC58}" type="presOf" srcId="{5DD4CF09-F734-472D-99FA-B4C412971976}" destId="{B0A98B0B-8433-480A-AB31-406FDE7750C5}" srcOrd="0" destOrd="0" presId="urn:microsoft.com/office/officeart/2005/8/layout/hList1"/>
    <dgm:cxn modelId="{673A56E7-5A60-4449-9D62-B59DF46FDCAA}" type="presOf" srcId="{B6BBB5EA-49E4-4A44-ABDA-FB76E34E2E7D}" destId="{1F4314C7-D9FE-4941-B1E8-7AA833B3BDAF}" srcOrd="0" destOrd="2" presId="urn:microsoft.com/office/officeart/2005/8/layout/hList1"/>
    <dgm:cxn modelId="{3C20228D-B6F9-4551-8159-CB9E6D1F520C}" type="presOf" srcId="{628F23C7-E112-4EDF-9F56-F93C130917AD}" destId="{77304C38-00CA-4863-96FB-2CFE9C83DB9C}" srcOrd="0" destOrd="3" presId="urn:microsoft.com/office/officeart/2005/8/layout/hList1"/>
    <dgm:cxn modelId="{203B0209-C3E9-4119-BAB9-D226F56603B5}" srcId="{7D72712C-6C59-431E-B8C1-BF9940928E5C}" destId="{628F23C7-E112-4EDF-9F56-F93C130917AD}" srcOrd="3" destOrd="0" parTransId="{53145C41-8935-453E-B1B8-7F422ABC9F41}" sibTransId="{B0BCD95B-8B02-4D36-A039-BE99348A6F29}"/>
    <dgm:cxn modelId="{7042D3F0-5975-422E-8411-DE00D7115331}" type="presParOf" srcId="{B0A98B0B-8433-480A-AB31-406FDE7750C5}" destId="{893005A5-D49B-4617-9233-C3CB3440CE8E}" srcOrd="0" destOrd="0" presId="urn:microsoft.com/office/officeart/2005/8/layout/hList1"/>
    <dgm:cxn modelId="{F7DB53D0-8D20-4F70-9731-07169B1CC610}" type="presParOf" srcId="{893005A5-D49B-4617-9233-C3CB3440CE8E}" destId="{C6FA6059-0500-42A4-A547-3BA81854230E}" srcOrd="0" destOrd="0" presId="urn:microsoft.com/office/officeart/2005/8/layout/hList1"/>
    <dgm:cxn modelId="{3CEFCACA-9496-403F-95B4-F51C6300D293}" type="presParOf" srcId="{893005A5-D49B-4617-9233-C3CB3440CE8E}" destId="{6AD1D1A1-C2DC-4C75-A6EB-1432D7658005}" srcOrd="1" destOrd="0" presId="urn:microsoft.com/office/officeart/2005/8/layout/hList1"/>
    <dgm:cxn modelId="{24D6C78D-4DD3-4290-AF9A-4A802941E172}" type="presParOf" srcId="{B0A98B0B-8433-480A-AB31-406FDE7750C5}" destId="{7E264080-0F21-4B0E-B462-8E214C44DED1}" srcOrd="1" destOrd="0" presId="urn:microsoft.com/office/officeart/2005/8/layout/hList1"/>
    <dgm:cxn modelId="{6ED7BCE9-DB69-438F-A345-35DE1C21D00F}" type="presParOf" srcId="{B0A98B0B-8433-480A-AB31-406FDE7750C5}" destId="{B9E3FEC4-D33F-43B1-BA29-C02638D9CF86}" srcOrd="2" destOrd="0" presId="urn:microsoft.com/office/officeart/2005/8/layout/hList1"/>
    <dgm:cxn modelId="{75A0F014-B833-4335-8FEA-AE5079BC1933}" type="presParOf" srcId="{B9E3FEC4-D33F-43B1-BA29-C02638D9CF86}" destId="{110677CE-6F54-454F-884F-7E8B52D0718D}" srcOrd="0" destOrd="0" presId="urn:microsoft.com/office/officeart/2005/8/layout/hList1"/>
    <dgm:cxn modelId="{28B13500-966C-400D-B3A5-6AC9B02C1657}" type="presParOf" srcId="{B9E3FEC4-D33F-43B1-BA29-C02638D9CF86}" destId="{77304C38-00CA-4863-96FB-2CFE9C83DB9C}" srcOrd="1" destOrd="0" presId="urn:microsoft.com/office/officeart/2005/8/layout/hList1"/>
    <dgm:cxn modelId="{7357B186-C42F-4D9A-9A06-25A845CAA600}" type="presParOf" srcId="{B0A98B0B-8433-480A-AB31-406FDE7750C5}" destId="{64EF12D9-41E5-475D-822D-D8985BE78D9E}" srcOrd="3" destOrd="0" presId="urn:microsoft.com/office/officeart/2005/8/layout/hList1"/>
    <dgm:cxn modelId="{BF94901F-8B14-41A1-A8F2-CEE390ACF941}" type="presParOf" srcId="{B0A98B0B-8433-480A-AB31-406FDE7750C5}" destId="{C411BF23-4988-4D96-94F5-7165B4B7D831}" srcOrd="4" destOrd="0" presId="urn:microsoft.com/office/officeart/2005/8/layout/hList1"/>
    <dgm:cxn modelId="{71240029-8196-4755-A275-66FF19349A53}" type="presParOf" srcId="{C411BF23-4988-4D96-94F5-7165B4B7D831}" destId="{88AD8A4D-5494-41C5-AF9B-ED34384FC457}" srcOrd="0" destOrd="0" presId="urn:microsoft.com/office/officeart/2005/8/layout/hList1"/>
    <dgm:cxn modelId="{1A1DFFC6-1657-429A-AC14-F83E9D735B15}" type="presParOf" srcId="{C411BF23-4988-4D96-94F5-7165B4B7D831}" destId="{514093C5-E4FA-4100-8731-8CD5561CBABA}" srcOrd="1" destOrd="0" presId="urn:microsoft.com/office/officeart/2005/8/layout/hList1"/>
    <dgm:cxn modelId="{255CAE16-2D40-4C06-98BD-7C439F02679F}" type="presParOf" srcId="{B0A98B0B-8433-480A-AB31-406FDE7750C5}" destId="{3B05FC69-FF23-4D37-A1DD-D90FE1137364}" srcOrd="5" destOrd="0" presId="urn:microsoft.com/office/officeart/2005/8/layout/hList1"/>
    <dgm:cxn modelId="{67011AE6-F719-448F-8509-1A98138CD132}" type="presParOf" srcId="{B0A98B0B-8433-480A-AB31-406FDE7750C5}" destId="{42AE02E4-D675-4891-BBB6-FA2345C4AB9F}" srcOrd="6" destOrd="0" presId="urn:microsoft.com/office/officeart/2005/8/layout/hList1"/>
    <dgm:cxn modelId="{FF8538F8-96D6-4B88-B206-301FD705C8BD}" type="presParOf" srcId="{42AE02E4-D675-4891-BBB6-FA2345C4AB9F}" destId="{58A83FD8-EE1E-40A2-A592-3C73A52DC353}" srcOrd="0" destOrd="0" presId="urn:microsoft.com/office/officeart/2005/8/layout/hList1"/>
    <dgm:cxn modelId="{A1E6882F-3F0E-45DC-85DC-7F393A3E367D}" type="presParOf" srcId="{42AE02E4-D675-4891-BBB6-FA2345C4AB9F}" destId="{1F4314C7-D9FE-4941-B1E8-7AA833B3BDA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A6059-0500-42A4-A547-3BA81854230E}">
      <dsp:nvSpPr>
        <dsp:cNvPr id="0" name=""/>
        <dsp:cNvSpPr/>
      </dsp:nvSpPr>
      <dsp:spPr>
        <a:xfrm>
          <a:off x="0" y="0"/>
          <a:ext cx="2640830" cy="16108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Economic and Youth Council (EYC)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2640830" cy="1610861"/>
      </dsp:txXfrm>
    </dsp:sp>
    <dsp:sp modelId="{6AD1D1A1-C2DC-4C75-A6EB-1432D7658005}">
      <dsp:nvSpPr>
        <dsp:cNvPr id="0" name=""/>
        <dsp:cNvSpPr/>
      </dsp:nvSpPr>
      <dsp:spPr>
        <a:xfrm>
          <a:off x="0" y="1400936"/>
          <a:ext cx="2640830" cy="36361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&lt;50 million MRV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Mega development projects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Lack of inter-sectorial comments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Lack of technical evaluation of projects</a:t>
          </a:r>
          <a:endParaRPr lang="en-US" sz="1800" kern="1200" dirty="0"/>
        </a:p>
      </dsp:txBody>
      <dsp:txXfrm>
        <a:off x="0" y="1400936"/>
        <a:ext cx="2640830" cy="3636153"/>
      </dsp:txXfrm>
    </dsp:sp>
    <dsp:sp modelId="{110677CE-6F54-454F-884F-7E8B52D0718D}">
      <dsp:nvSpPr>
        <dsp:cNvPr id="0" name=""/>
        <dsp:cNvSpPr/>
      </dsp:nvSpPr>
      <dsp:spPr>
        <a:xfrm>
          <a:off x="3023363" y="0"/>
          <a:ext cx="2640830" cy="15381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Cabinet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3363" y="0"/>
        <a:ext cx="2640830" cy="1538184"/>
      </dsp:txXfrm>
    </dsp:sp>
    <dsp:sp modelId="{77304C38-00CA-4863-96FB-2CFE9C83DB9C}">
      <dsp:nvSpPr>
        <dsp:cNvPr id="0" name=""/>
        <dsp:cNvSpPr/>
      </dsp:nvSpPr>
      <dsp:spPr>
        <a:xfrm>
          <a:off x="3023363" y="1408020"/>
          <a:ext cx="2640830" cy="36290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Occasional decision making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More focus on fiscal impact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Focused on manifesto deliverables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Poor technical evaluation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3023363" y="1408020"/>
        <a:ext cx="2640830" cy="3629069"/>
      </dsp:txXfrm>
    </dsp:sp>
    <dsp:sp modelId="{88AD8A4D-5494-41C5-AF9B-ED34384FC457}">
      <dsp:nvSpPr>
        <dsp:cNvPr id="0" name=""/>
        <dsp:cNvSpPr/>
      </dsp:nvSpPr>
      <dsp:spPr>
        <a:xfrm>
          <a:off x="6017061" y="0"/>
          <a:ext cx="2640830" cy="1542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Budget Formulation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17061" y="0"/>
        <a:ext cx="2640830" cy="1542936"/>
      </dsp:txXfrm>
    </dsp:sp>
    <dsp:sp modelId="{514093C5-E4FA-4100-8731-8CD5561CBABA}">
      <dsp:nvSpPr>
        <dsp:cNvPr id="0" name=""/>
        <dsp:cNvSpPr/>
      </dsp:nvSpPr>
      <dsp:spPr>
        <a:xfrm>
          <a:off x="6025486" y="1422788"/>
          <a:ext cx="2640830" cy="36143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Majority of the work done here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Consultation with sectors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Focus on fiscal monitoring and evaluation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Lack of feedback mechanism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Limited technical evaluation of projects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6025486" y="1422788"/>
        <a:ext cx="2640830" cy="3614301"/>
      </dsp:txXfrm>
    </dsp:sp>
    <dsp:sp modelId="{58A83FD8-EE1E-40A2-A592-3C73A52DC353}">
      <dsp:nvSpPr>
        <dsp:cNvPr id="0" name=""/>
        <dsp:cNvSpPr/>
      </dsp:nvSpPr>
      <dsp:spPr>
        <a:xfrm>
          <a:off x="9019158" y="0"/>
          <a:ext cx="2640830" cy="15539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Programs with development partners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19158" y="0"/>
        <a:ext cx="2640830" cy="1553987"/>
      </dsp:txXfrm>
    </dsp:sp>
    <dsp:sp modelId="{1F4314C7-D9FE-4941-B1E8-7AA833B3BDAF}">
      <dsp:nvSpPr>
        <dsp:cNvPr id="0" name=""/>
        <dsp:cNvSpPr/>
      </dsp:nvSpPr>
      <dsp:spPr>
        <a:xfrm>
          <a:off x="9036033" y="1386842"/>
          <a:ext cx="2640830" cy="36502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Better technical evaluation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Regular monitoring and evaluation carried out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More widely consulted with stakeholders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9036033" y="1386842"/>
        <a:ext cx="2640830" cy="3650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7325D-7C6B-4659-A656-A772019985A7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6F1DE-7011-44EB-ACA9-621AFE57E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5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FD80F-0FDC-4A05-9EF1-C028EC4EDC0A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039D5-9119-4C2A-87C5-029C8B6BF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3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4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2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2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6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4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0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microsoft.com/office/2007/relationships/hdphoto" Target="../media/hdphoto6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366423" y="5527588"/>
            <a:ext cx="2636108" cy="104620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2400" b="1" dirty="0"/>
              <a:t>Aishath </a:t>
            </a:r>
            <a:r>
              <a:rPr lang="en-US" sz="2400" b="1" u="sng" dirty="0"/>
              <a:t>Saadh</a:t>
            </a:r>
            <a:r>
              <a:rPr lang="en-US" sz="2400" b="1" dirty="0"/>
              <a:t> (</a:t>
            </a:r>
            <a:r>
              <a:rPr lang="en-US" sz="2400" b="1" dirty="0" err="1"/>
              <a:t>Ms</a:t>
            </a:r>
            <a:r>
              <a:rPr lang="en-US" sz="2400" b="1" dirty="0"/>
              <a:t>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Deputy Director General </a:t>
            </a:r>
            <a:br>
              <a:rPr lang="en-US" sz="2400" dirty="0"/>
            </a:br>
            <a:r>
              <a:rPr lang="en-US" sz="2400" dirty="0"/>
              <a:t>Sustainable Development Goals (SDGs) </a:t>
            </a:r>
            <a:r>
              <a:rPr lang="en-US" sz="2400" dirty="0" smtClean="0"/>
              <a:t>Division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79749"/>
            <a:ext cx="8432800" cy="18288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in the Maldives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maldives national embl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022" y="4275438"/>
            <a:ext cx="1252151" cy="125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2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1437" y="1607796"/>
            <a:ext cx="7091281" cy="5097804"/>
          </a:xfrm>
        </p:spPr>
        <p:txBody>
          <a:bodyPr>
            <a:normAutofit fontScale="92500" lnSpcReduction="10000"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dirty="0"/>
              <a:t>Over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1,192</a:t>
            </a:r>
            <a:r>
              <a:rPr lang="en-US" dirty="0"/>
              <a:t> island 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</a:t>
            </a:r>
            <a:r>
              <a:rPr lang="en-US" dirty="0"/>
              <a:t> </a:t>
            </a:r>
            <a:r>
              <a:rPr lang="en-US" dirty="0" smtClean="0"/>
              <a:t>inhabited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dirty="0" smtClean="0"/>
              <a:t>Population </a:t>
            </a:r>
            <a:r>
              <a:rPr lang="en-US" dirty="0"/>
              <a:t>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402,071</a:t>
            </a:r>
            <a:r>
              <a:rPr lang="en-US" dirty="0"/>
              <a:t>: high expect </a:t>
            </a:r>
            <a:r>
              <a:rPr lang="en-US" dirty="0" smtClean="0"/>
              <a:t>population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dirty="0"/>
              <a:t>Male’ is the capital, with 1/3 of the </a:t>
            </a:r>
            <a:r>
              <a:rPr lang="en-US" dirty="0" smtClean="0"/>
              <a:t>population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dirty="0"/>
              <a:t>High literacy </a:t>
            </a:r>
            <a:r>
              <a:rPr lang="en-US" dirty="0" smtClean="0"/>
              <a:t>rate, free education, high enrollment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dirty="0" smtClean="0"/>
              <a:t>life expectancy 72yrs, low infant mortality rate, high vaccine penetration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dirty="0" smtClean="0"/>
              <a:t>GDP </a:t>
            </a:r>
            <a:r>
              <a:rPr lang="en-US" dirty="0"/>
              <a:t>per capita is at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 4,521 </a:t>
            </a:r>
            <a:r>
              <a:rPr lang="en-US" dirty="0"/>
              <a:t>(constant)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dirty="0" smtClean="0"/>
              <a:t>Major industry is tourism 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dirty="0" smtClean="0"/>
              <a:t>25% direct contribution to DGP: 60% indirect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dirty="0" smtClean="0"/>
              <a:t>More than1,200,000 </a:t>
            </a:r>
            <a:r>
              <a:rPr lang="en-US" dirty="0"/>
              <a:t>foreign tourists </a:t>
            </a:r>
            <a:r>
              <a:rPr lang="en-US" dirty="0" smtClean="0"/>
              <a:t>since 2014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dirty="0" smtClean="0"/>
              <a:t>Fisheries being the </a:t>
            </a:r>
            <a:r>
              <a:rPr lang="en-US" dirty="0"/>
              <a:t>major export : </a:t>
            </a:r>
            <a:r>
              <a:rPr lang="en-US" dirty="0" smtClean="0"/>
              <a:t>43 </a:t>
            </a:r>
            <a:r>
              <a:rPr lang="en-US" dirty="0"/>
              <a:t>percent was fresh or chilled tuna. </a:t>
            </a:r>
            <a:endParaRPr lang="en-US" dirty="0" smtClean="0"/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dirty="0" smtClean="0"/>
              <a:t>Unemployment rate 11.7%: woman less in economic activities and high voluntary unemployment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dirty="0" err="1" smtClean="0"/>
              <a:t>Gini</a:t>
            </a:r>
            <a:r>
              <a:rPr lang="en-US" dirty="0" smtClean="0"/>
              <a:t> </a:t>
            </a:r>
            <a:r>
              <a:rPr lang="en-US" dirty="0"/>
              <a:t>coefficient </a:t>
            </a:r>
            <a:r>
              <a:rPr lang="en-US" dirty="0" smtClean="0"/>
              <a:t>improved from 0.41 </a:t>
            </a:r>
            <a:r>
              <a:rPr lang="en-US" dirty="0"/>
              <a:t>in 2003 to 0.37 in </a:t>
            </a:r>
            <a:r>
              <a:rPr lang="en-US" dirty="0" smtClean="0"/>
              <a:t>2010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Maldives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4075"/>
          <a:stretch/>
        </p:blipFill>
        <p:spPr bwMode="auto">
          <a:xfrm>
            <a:off x="7302718" y="174769"/>
            <a:ext cx="4708050" cy="651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3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635" y="2766749"/>
            <a:ext cx="1723365" cy="114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1437" y="1607796"/>
            <a:ext cx="9234104" cy="5097804"/>
          </a:xfrm>
        </p:spPr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400" dirty="0" smtClean="0"/>
              <a:t>Sparsely dispersed population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400" dirty="0" smtClean="0"/>
              <a:t>High cost of provision and maintaining basic services: low utilization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400" dirty="0" smtClean="0"/>
              <a:t>Economies of scale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400" dirty="0" smtClean="0"/>
              <a:t>Vulnerable economy : high imports, foreign currency dependency, small economic base, prone to external shocks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400" dirty="0" smtClean="0"/>
              <a:t>Urban poverty of the rise 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400" dirty="0" smtClean="0"/>
              <a:t>Economically active population low : specially woman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400" dirty="0" smtClean="0"/>
              <a:t>‘courting’ with the new democracy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400" dirty="0" smtClean="0"/>
              <a:t>Vulnerable environment : impact of climate change, costly adaptation measures</a:t>
            </a:r>
            <a:endParaRPr lang="en-US" dirty="0" smtClean="0"/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dirty="0" smtClean="0"/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dirty="0" smtClean="0"/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dirty="0" smtClean="0"/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437" y="339722"/>
            <a:ext cx="11394689" cy="1054394"/>
          </a:xfrm>
        </p:spPr>
        <p:txBody>
          <a:bodyPr/>
          <a:lstStyle/>
          <a:p>
            <a:pPr algn="l"/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Development challenges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806" y="1144935"/>
            <a:ext cx="2591194" cy="161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832" y="-6292"/>
            <a:ext cx="3244168" cy="117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770" y="5461686"/>
            <a:ext cx="2094472" cy="139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aldives hote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807" y="3981508"/>
            <a:ext cx="2591194" cy="14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16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0086" y="355847"/>
            <a:ext cx="11615352" cy="1054394"/>
          </a:xfrm>
        </p:spPr>
        <p:txBody>
          <a:bodyPr/>
          <a:lstStyle/>
          <a:p>
            <a:pPr algn="l"/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Evaluation Policies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41153" y="1778466"/>
            <a:ext cx="9045401" cy="47985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Lack of long-term plan to anchor ‘direction’</a:t>
            </a:r>
          </a:p>
          <a:p>
            <a:r>
              <a:rPr lang="en-US" sz="2800" dirty="0" smtClean="0"/>
              <a:t>Ad hoc basis</a:t>
            </a:r>
          </a:p>
          <a:p>
            <a:r>
              <a:rPr lang="en-US" sz="2800" dirty="0" smtClean="0"/>
              <a:t>More monitoring than evaluation </a:t>
            </a:r>
          </a:p>
          <a:p>
            <a:r>
              <a:rPr lang="en-US" sz="2800" dirty="0" smtClean="0"/>
              <a:t>Lack of informed decision making</a:t>
            </a:r>
          </a:p>
          <a:p>
            <a:r>
              <a:rPr lang="en-US" sz="2800" dirty="0" smtClean="0"/>
              <a:t>Working in silos, poor inter agency coordination</a:t>
            </a:r>
          </a:p>
          <a:p>
            <a:r>
              <a:rPr lang="en-US" sz="2800" dirty="0" smtClean="0"/>
              <a:t>Duplication and repetition</a:t>
            </a:r>
          </a:p>
          <a:p>
            <a:r>
              <a:rPr lang="en-US" sz="2800" dirty="0" smtClean="0"/>
              <a:t>Lack of feedback mechanism</a:t>
            </a:r>
          </a:p>
          <a:p>
            <a:r>
              <a:rPr lang="en-US" sz="2800" dirty="0" smtClean="0"/>
              <a:t>More focus of fiscal impact : social and economic over looked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3088" name="Picture 16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292" y="5467020"/>
            <a:ext cx="3062708" cy="139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724"/>
          <a:stretch/>
        </p:blipFill>
        <p:spPr bwMode="auto">
          <a:xfrm>
            <a:off x="9386554" y="3848285"/>
            <a:ext cx="2805446" cy="161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 resul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837" y="1944130"/>
            <a:ext cx="3385163" cy="190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363" y="0"/>
            <a:ext cx="3629637" cy="204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3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0086" y="355847"/>
            <a:ext cx="11615352" cy="1054394"/>
          </a:xfrm>
        </p:spPr>
        <p:txBody>
          <a:bodyPr/>
          <a:lstStyle/>
          <a:p>
            <a:pPr algn="l"/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Evaluation Policies and Systems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27377441"/>
              </p:ext>
            </p:extLst>
          </p:nvPr>
        </p:nvGraphicFramePr>
        <p:xfrm>
          <a:off x="214182" y="1649429"/>
          <a:ext cx="11681256" cy="5037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483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22" y="1653168"/>
            <a:ext cx="9103473" cy="4862962"/>
          </a:xfrm>
        </p:spPr>
        <p:txBody>
          <a:bodyPr/>
          <a:lstStyle/>
          <a:p>
            <a:r>
              <a:rPr lang="en-US" sz="2800" dirty="0" smtClean="0"/>
              <a:t>Lacks the knowledge about benefits of evaluation </a:t>
            </a:r>
          </a:p>
          <a:p>
            <a:r>
              <a:rPr lang="en-US" sz="2800" dirty="0" smtClean="0"/>
              <a:t>Monitoring vs evaluation </a:t>
            </a:r>
          </a:p>
          <a:p>
            <a:r>
              <a:rPr lang="en-US" sz="2800" dirty="0" smtClean="0"/>
              <a:t>Lack of political will to keep things more ‘fluid’ </a:t>
            </a:r>
          </a:p>
          <a:p>
            <a:r>
              <a:rPr lang="en-US" sz="2800" dirty="0" smtClean="0"/>
              <a:t>Increasing demand for move beyond ‘business as usual’</a:t>
            </a:r>
          </a:p>
          <a:p>
            <a:r>
              <a:rPr lang="en-US" sz="2800" dirty="0" smtClean="0"/>
              <a:t>Enterprise resource planning (ERP)</a:t>
            </a:r>
            <a:r>
              <a:rPr lang="en-US" sz="2800" dirty="0"/>
              <a:t> </a:t>
            </a:r>
            <a:r>
              <a:rPr lang="en-US" sz="2800" dirty="0" smtClean="0"/>
              <a:t>system is used for budget control and fund management – under utilized </a:t>
            </a:r>
          </a:p>
          <a:p>
            <a:r>
              <a:rPr lang="en-US" sz="2800" dirty="0" smtClean="0"/>
              <a:t>Harmonize multiple reporting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522" y="350078"/>
            <a:ext cx="9474175" cy="1054394"/>
          </a:xfrm>
        </p:spPr>
        <p:txBody>
          <a:bodyPr/>
          <a:lstStyle/>
          <a:p>
            <a:pPr algn="l"/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demand and use of evaluation</a:t>
            </a:r>
          </a:p>
        </p:txBody>
      </p:sp>
      <p:pic>
        <p:nvPicPr>
          <p:cNvPr id="4098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05" y="1932041"/>
            <a:ext cx="2306595" cy="156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850" y="0"/>
            <a:ext cx="3019150" cy="201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83"/>
          <a:stretch/>
        </p:blipFill>
        <p:spPr bwMode="auto">
          <a:xfrm>
            <a:off x="10106883" y="3505169"/>
            <a:ext cx="2085117" cy="171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Image resu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8" name="Picture 12" descr="Image res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947" y="5046284"/>
            <a:ext cx="2704053" cy="181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75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9470" y="1661407"/>
            <a:ext cx="8641491" cy="4994766"/>
          </a:xfrm>
        </p:spPr>
        <p:txBody>
          <a:bodyPr/>
          <a:lstStyle/>
          <a:p>
            <a:r>
              <a:rPr lang="en-US" sz="2800" dirty="0" smtClean="0"/>
              <a:t>Convincing the </a:t>
            </a:r>
            <a:r>
              <a:rPr lang="en-US" sz="2800" dirty="0"/>
              <a:t>p</a:t>
            </a:r>
            <a:r>
              <a:rPr lang="en-US" sz="2800" dirty="0" smtClean="0"/>
              <a:t>olitician's</a:t>
            </a:r>
          </a:p>
          <a:p>
            <a:r>
              <a:rPr lang="en-US" sz="2800" dirty="0" smtClean="0"/>
              <a:t>Moving to strategic planning vs fire-fighting</a:t>
            </a:r>
          </a:p>
          <a:p>
            <a:r>
              <a:rPr lang="en-US" sz="2800" dirty="0" smtClean="0"/>
              <a:t>Creating awareness among key players/stakeholders</a:t>
            </a:r>
          </a:p>
          <a:p>
            <a:r>
              <a:rPr lang="en-US" sz="2800" dirty="0" smtClean="0"/>
              <a:t>Better integration of programs and projects</a:t>
            </a:r>
          </a:p>
          <a:p>
            <a:r>
              <a:rPr lang="en-US" sz="2800" dirty="0" smtClean="0"/>
              <a:t>Lack of understanding of evaluation and benefits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868" y="487652"/>
            <a:ext cx="10431846" cy="1054394"/>
          </a:xfrm>
        </p:spPr>
        <p:txBody>
          <a:bodyPr/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in promoting EFGR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670" y="4984714"/>
            <a:ext cx="3163330" cy="187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3"/>
          <a:stretch/>
        </p:blipFill>
        <p:spPr bwMode="auto">
          <a:xfrm>
            <a:off x="9701451" y="1491936"/>
            <a:ext cx="2490549" cy="187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14"/>
          <a:stretch/>
        </p:blipFill>
        <p:spPr bwMode="auto">
          <a:xfrm>
            <a:off x="9539417" y="3329753"/>
            <a:ext cx="2652584" cy="165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151" y="0"/>
            <a:ext cx="1795849" cy="149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9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7913" y="1776406"/>
            <a:ext cx="8916087" cy="5081594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Increased capacity-building at policy, managerial &amp; technical levels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Urgent need for integrated system support e.g. Integrated RBM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Showcase good examples from other developing countries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Increase exposure to international experiences and benefits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Evaluation should be grounded within an integrated system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Peer group support from the Asia-Pacific region e.g. APEA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Improved exposure opportunities for key evaluation drivers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7913" y="355847"/>
            <a:ext cx="11175013" cy="1054394"/>
          </a:xfrm>
        </p:spPr>
        <p:txBody>
          <a:bodyPr/>
          <a:lstStyle/>
          <a:p>
            <a:pPr algn="l"/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&amp; FOLLOW-UP ACTIONS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3471" y="523"/>
            <a:ext cx="2858529" cy="19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471" y="5070489"/>
            <a:ext cx="2860018" cy="178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945" y="1902941"/>
            <a:ext cx="3157055" cy="17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09" y="3677495"/>
            <a:ext cx="2568191" cy="143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2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374659" y="2892277"/>
            <a:ext cx="2586681" cy="164592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questions?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2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es training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ales training presentation" id="{B6AD0E1B-010F-4040-BECC-338DC7180AF6}" vid="{9250DCDA-9F4A-4BAF-B302-6C51082CF123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E24EA9C-70A4-43E8-A40F-9E8D971C57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sales training presentation</Template>
  <TotalTime>0</TotalTime>
  <Words>484</Words>
  <Application>Microsoft Office PowerPoint</Application>
  <PresentationFormat>Widescreen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Wingdings</vt:lpstr>
      <vt:lpstr>Wingdings 2</vt:lpstr>
      <vt:lpstr>Sales training presentation</vt:lpstr>
      <vt:lpstr>Evaluation in the Maldives</vt:lpstr>
      <vt:lpstr>The Maldives</vt:lpstr>
      <vt:lpstr>Our Development challenges</vt:lpstr>
      <vt:lpstr>National Evaluation Policies  and Systems</vt:lpstr>
      <vt:lpstr>National Evaluation Policies and Systems</vt:lpstr>
      <vt:lpstr>Current demand and use of evaluation</vt:lpstr>
      <vt:lpstr>Challenges in promoting EFGR evaluation </vt:lpstr>
      <vt:lpstr>Strategies &amp; FOLLOW-UP ACTIONS</vt:lpstr>
      <vt:lpstr>Thank You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2016-11-09T06:01:10Z</dcterms:created>
  <dcterms:modified xsi:type="dcterms:W3CDTF">2016-11-16T04:52:37Z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TC034605589991</vt:lpwstr>
  </property>
</Properties>
</file>