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8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Consultation Régionale sur les Politiques Nationales d’Evaluation </a:t>
            </a:r>
            <a:endParaRPr lang="fr-FR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CAS DU SENEGAL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4499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National Evaluation </a:t>
            </a:r>
            <a:r>
              <a:rPr lang="fr-FR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>
                <a:solidFill>
                  <a:srgbClr val="00B050"/>
                </a:solidFill>
              </a:rPr>
              <a:t>Dispositif légal et Institutionnel du </a:t>
            </a:r>
            <a:r>
              <a:rPr lang="fr-FR" dirty="0" smtClean="0">
                <a:solidFill>
                  <a:srgbClr val="00B050"/>
                </a:solidFill>
              </a:rPr>
              <a:t>S&amp;E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b="1" dirty="0"/>
              <a:t>la Constitution de 2001</a:t>
            </a:r>
          </a:p>
          <a:p>
            <a:r>
              <a:rPr lang="fr-FR" dirty="0"/>
              <a:t>préambule affirme l’attachement </a:t>
            </a:r>
            <a:r>
              <a:rPr lang="fr-FR" dirty="0" smtClean="0"/>
              <a:t>à « </a:t>
            </a:r>
            <a:r>
              <a:rPr lang="fr-FR" dirty="0"/>
              <a:t>La </a:t>
            </a:r>
            <a:r>
              <a:rPr lang="fr-FR" b="1" dirty="0"/>
              <a:t>transparence</a:t>
            </a:r>
            <a:r>
              <a:rPr lang="fr-FR" dirty="0"/>
              <a:t> dans la conduite et la gestion des affaires publiques ainsi qu’au </a:t>
            </a:r>
            <a:r>
              <a:rPr lang="fr-FR" b="1" dirty="0"/>
              <a:t>principe de bonne gouvernance </a:t>
            </a:r>
            <a:r>
              <a:rPr lang="fr-FR" dirty="0"/>
              <a:t>»</a:t>
            </a:r>
          </a:p>
          <a:p>
            <a:endParaRPr lang="fr-FR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b="1" dirty="0" smtClean="0"/>
              <a:t>Réforme </a:t>
            </a:r>
            <a:r>
              <a:rPr lang="fr-FR" b="1" dirty="0"/>
              <a:t>Constitutionnelle 2016</a:t>
            </a:r>
            <a:r>
              <a:rPr lang="fr-FR" dirty="0"/>
              <a:t> : </a:t>
            </a:r>
          </a:p>
          <a:p>
            <a:r>
              <a:rPr lang="fr-FR" dirty="0"/>
              <a:t>« confrère l’élargissement des pouvoirs de l’Assemblée Nationale en matière de contrôle de l’action gouvernementale et d’Evaluation des politiques publiques »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76943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National Evaluation </a:t>
            </a:r>
            <a:r>
              <a:rPr lang="fr-FR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System</a:t>
            </a:r>
            <a:endParaRPr lang="fr-FR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0959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 smtClean="0">
                <a:solidFill>
                  <a:srgbClr val="00B050"/>
                </a:solidFill>
              </a:rPr>
              <a:t>Cadre Harmonisé de Suivi-Evaluation des Politiques Publiques (CASE): 2015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tx1"/>
                </a:solidFill>
              </a:rPr>
              <a:t>Instrument de Coordination des mécanismes et dispositifs de S&amp;E des politiques publiques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sz="2000" dirty="0" smtClean="0">
                <a:solidFill>
                  <a:schemeClr val="tx1"/>
                </a:solidFill>
              </a:rPr>
              <a:t>Chargé du suivi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sz="2000" dirty="0" smtClean="0">
                <a:solidFill>
                  <a:schemeClr val="tx1"/>
                </a:solidFill>
              </a:rPr>
              <a:t>Evaluation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sz="2000" dirty="0" smtClean="0">
                <a:solidFill>
                  <a:schemeClr val="tx1"/>
                </a:solidFill>
              </a:rPr>
              <a:t>Partage </a:t>
            </a:r>
            <a:r>
              <a:rPr lang="fr-FR" dirty="0" smtClean="0">
                <a:solidFill>
                  <a:schemeClr val="tx1"/>
                </a:solidFill>
              </a:rPr>
              <a:t>et diffusion des résultats des politiques publiques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fr-FR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tx1"/>
                </a:solidFill>
              </a:rPr>
              <a:t>CASE fédère les systèmes d’information et de suivi-évaluation développés: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fr-FR" sz="2000" dirty="0" smtClean="0">
                <a:solidFill>
                  <a:schemeClr val="tx1"/>
                </a:solidFill>
              </a:rPr>
              <a:t>Présidence de la république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fr-FR" sz="2000" dirty="0" smtClean="0">
                <a:solidFill>
                  <a:schemeClr val="tx1"/>
                </a:solidFill>
              </a:rPr>
              <a:t>Primature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fr-FR" sz="2000" dirty="0" smtClean="0">
                <a:solidFill>
                  <a:schemeClr val="tx1"/>
                </a:solidFill>
              </a:rPr>
              <a:t>MEFP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fr-FR" sz="2000" dirty="0" smtClean="0">
                <a:solidFill>
                  <a:schemeClr val="tx1"/>
                </a:solidFill>
              </a:rPr>
              <a:t>BOS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fr-FR" sz="2000" dirty="0" smtClean="0">
                <a:solidFill>
                  <a:schemeClr val="tx1"/>
                </a:solidFill>
              </a:rPr>
              <a:t>BOM</a:t>
            </a:r>
          </a:p>
          <a:p>
            <a:pPr marL="0" indent="0">
              <a:buNone/>
            </a:pP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753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Role of VOPE in promoting evaluation culture</a:t>
            </a:r>
            <a:endParaRPr lang="fr-FR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SenEval</a:t>
            </a:r>
            <a:r>
              <a:rPr lang="fr-FR" dirty="0"/>
              <a:t> </a:t>
            </a:r>
            <a:r>
              <a:rPr lang="fr-FR" dirty="0" smtClean="0"/>
              <a:t>: promeut la culture d’évaluation au Sénégal</a:t>
            </a:r>
          </a:p>
          <a:p>
            <a:endParaRPr lang="fr-FR" dirty="0"/>
          </a:p>
          <a:p>
            <a:r>
              <a:rPr lang="fr-FR" dirty="0" smtClean="0"/>
              <a:t>Activités: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/>
              <a:t>renforcement de capacités, </a:t>
            </a:r>
            <a:endParaRPr lang="fr-FR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/>
              <a:t>réseautage</a:t>
            </a:r>
            <a:r>
              <a:rPr lang="fr-FR" sz="2000" dirty="0"/>
              <a:t>, </a:t>
            </a:r>
            <a:endParaRPr lang="fr-FR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/>
              <a:t>plaidoyer </a:t>
            </a:r>
            <a:r>
              <a:rPr lang="fr-FR" sz="2000" dirty="0"/>
              <a:t>et </a:t>
            </a:r>
            <a:endParaRPr lang="fr-FR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/>
              <a:t>la </a:t>
            </a:r>
            <a:r>
              <a:rPr lang="fr-FR" sz="2000" dirty="0"/>
              <a:t>sensibilisation</a:t>
            </a:r>
          </a:p>
        </p:txBody>
      </p:sp>
    </p:spTree>
    <p:extLst>
      <p:ext uri="{BB962C8B-B14F-4D97-AF65-F5344CB8AC3E}">
        <p14:creationId xmlns:p14="http://schemas.microsoft.com/office/powerpoint/2010/main" xmlns="" val="160384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Efforts in evaluating SDGs/ equity focused and gender responsive evaluation</a:t>
            </a:r>
            <a:endParaRPr lang="fr-FR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 smtClean="0">
                <a:solidFill>
                  <a:srgbClr val="00B050"/>
                </a:solidFill>
              </a:rPr>
              <a:t>Stratégie Nationale pour l’Equité et l’Egalité du Genre (2005-2015)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dirty="0" smtClean="0"/>
              <a:t> </a:t>
            </a:r>
            <a:r>
              <a:rPr lang="fr-FR" sz="2000" dirty="0" smtClean="0"/>
              <a:t>Cadre de référence de la vision du pays en matière de genre</a:t>
            </a:r>
          </a:p>
          <a:p>
            <a:endParaRPr lang="fr-FR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>
                <a:solidFill>
                  <a:srgbClr val="00B050"/>
                </a:solidFill>
              </a:rPr>
              <a:t>Adoption de la loi sur la parité</a:t>
            </a:r>
            <a:r>
              <a:rPr lang="fr-FR" dirty="0" smtClean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err="1" smtClean="0">
                <a:solidFill>
                  <a:srgbClr val="00B050"/>
                </a:solidFill>
              </a:rPr>
              <a:t>SenEval</a:t>
            </a:r>
            <a:r>
              <a:rPr lang="fr-FR" dirty="0" smtClean="0">
                <a:solidFill>
                  <a:srgbClr val="00B050"/>
                </a:solidFill>
              </a:rPr>
              <a:t>: mise en place Groupe Thématique genre</a:t>
            </a:r>
            <a:endParaRPr lang="fr-FR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113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Challenges</a:t>
            </a:r>
            <a:endParaRPr lang="fr-FR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Elaboration d’une politique nationale d’évaluation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La coordination des acteurs ayant une </a:t>
            </a:r>
            <a:r>
              <a:rPr lang="fr-FR" dirty="0" smtClean="0"/>
              <a:t>fonction évaluative </a:t>
            </a:r>
            <a:r>
              <a:rPr lang="fr-FR" dirty="0"/>
              <a:t>des différentes entités des pouvoirs exécutif, règlementaire, judiciaire et consultatif</a:t>
            </a:r>
          </a:p>
        </p:txBody>
      </p:sp>
    </p:spTree>
    <p:extLst>
      <p:ext uri="{BB962C8B-B14F-4D97-AF65-F5344CB8AC3E}">
        <p14:creationId xmlns:p14="http://schemas.microsoft.com/office/powerpoint/2010/main" xmlns="" val="239273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fr-FR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MERCI DE VOTRE AIMABLE ATTENTION</a:t>
            </a:r>
            <a:br>
              <a:rPr lang="fr-FR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0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,</a:t>
            </a:r>
            <a:endParaRPr lang="fr-FR" sz="40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893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étrospective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193</TotalTime>
  <Words>214</Words>
  <Application>Microsoft Office PowerPoint</Application>
  <PresentationFormat>Custom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Rétrospective</vt:lpstr>
      <vt:lpstr>Consultation Régionale sur les Politiques Nationales d’Evaluation </vt:lpstr>
      <vt:lpstr>National Evaluation Policy</vt:lpstr>
      <vt:lpstr>National Evaluation System</vt:lpstr>
      <vt:lpstr>Role of VOPE in promoting evaluation culture</vt:lpstr>
      <vt:lpstr>Efforts in evaluating SDGs/ equity focused and gender responsive evaluation</vt:lpstr>
      <vt:lpstr>Challenges</vt:lpstr>
      <vt:lpstr>MERCI DE VOTRE AIMABLE ATTENTION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CPolitique Nationale d’Evaluation</dc:title>
  <dc:creator>Lamine DIALLO</dc:creator>
  <cp:lastModifiedBy>Charlie Jones</cp:lastModifiedBy>
  <cp:revision>8</cp:revision>
  <dcterms:created xsi:type="dcterms:W3CDTF">2017-03-28T04:01:21Z</dcterms:created>
  <dcterms:modified xsi:type="dcterms:W3CDTF">2017-03-28T08:17:34Z</dcterms:modified>
</cp:coreProperties>
</file>